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2"/>
  </p:notesMasterIdLst>
  <p:sldIdLst>
    <p:sldId id="256" r:id="rId5"/>
    <p:sldId id="262" r:id="rId6"/>
    <p:sldId id="257" r:id="rId7"/>
    <p:sldId id="261" r:id="rId8"/>
    <p:sldId id="258" r:id="rId9"/>
    <p:sldId id="259" r:id="rId10"/>
    <p:sldId id="260" r:id="rId11"/>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92" userDrawn="1">
          <p15:clr>
            <a:srgbClr val="A4A3A4"/>
          </p15:clr>
        </p15:guide>
        <p15:guide id="2" pos="23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DDB528-D7F2-C6BD-4819-4E9AD8C6DAA2}" name="Barbora Huraiova │ MultiplexDX" initials="BH│M" userId="S::huraiova@multiplexdx.com::fe9892ce-8ea7-44e8-b88d-63c023ce04f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93C"/>
    <a:srgbClr val="1D6381"/>
    <a:srgbClr val="FCB93C"/>
    <a:srgbClr val="F27874"/>
    <a:srgbClr val="57CA80"/>
    <a:srgbClr val="AEDE48"/>
    <a:srgbClr val="57CA8A"/>
    <a:srgbClr val="BEE6C6"/>
    <a:srgbClr val="FDB93C"/>
    <a:srgbClr val="FEF5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27C691-7A73-47C4-8AA8-C27F9FB672AB}" v="9" dt="2025-03-24T08:23:27.28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94694"/>
  </p:normalViewPr>
  <p:slideViewPr>
    <p:cSldViewPr snapToGrid="0">
      <p:cViewPr>
        <p:scale>
          <a:sx n="110" d="100"/>
          <a:sy n="110" d="100"/>
        </p:scale>
        <p:origin x="1128" y="62"/>
      </p:cViewPr>
      <p:guideLst>
        <p:guide orient="horz" pos="2892"/>
        <p:guide pos="23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as Ondris │ MultiplexDX" userId="S::ondris@multiplexdx.com::aaac15ca-957e-44ec-8a6b-de8be78d1917" providerId="AD" clId="Web-{E2E1086B-F7CB-E9F7-40D9-621DDB46714D}"/>
    <pc:docChg chg="modSld">
      <pc:chgData name="Tomas Ondris │ MultiplexDX" userId="S::ondris@multiplexdx.com::aaac15ca-957e-44ec-8a6b-de8be78d1917" providerId="AD" clId="Web-{E2E1086B-F7CB-E9F7-40D9-621DDB46714D}" dt="2024-04-12T09:58:59.109" v="16"/>
      <pc:docMkLst>
        <pc:docMk/>
      </pc:docMkLst>
      <pc:sldChg chg="modSp">
        <pc:chgData name="Tomas Ondris │ MultiplexDX" userId="S::ondris@multiplexdx.com::aaac15ca-957e-44ec-8a6b-de8be78d1917" providerId="AD" clId="Web-{E2E1086B-F7CB-E9F7-40D9-621DDB46714D}" dt="2024-04-12T09:57:25.653" v="13" actId="20577"/>
        <pc:sldMkLst>
          <pc:docMk/>
          <pc:sldMk cId="0" sldId="257"/>
        </pc:sldMkLst>
      </pc:sldChg>
      <pc:sldChg chg="modSp">
        <pc:chgData name="Tomas Ondris │ MultiplexDX" userId="S::ondris@multiplexdx.com::aaac15ca-957e-44ec-8a6b-de8be78d1917" providerId="AD" clId="Web-{E2E1086B-F7CB-E9F7-40D9-621DDB46714D}" dt="2024-04-12T09:58:36.218" v="14"/>
        <pc:sldMkLst>
          <pc:docMk/>
          <pc:sldMk cId="0" sldId="258"/>
        </pc:sldMkLst>
      </pc:sldChg>
      <pc:sldChg chg="modSp">
        <pc:chgData name="Tomas Ondris │ MultiplexDX" userId="S::ondris@multiplexdx.com::aaac15ca-957e-44ec-8a6b-de8be78d1917" providerId="AD" clId="Web-{E2E1086B-F7CB-E9F7-40D9-621DDB46714D}" dt="2024-04-12T09:58:49.609" v="15"/>
        <pc:sldMkLst>
          <pc:docMk/>
          <pc:sldMk cId="2146064966" sldId="259"/>
        </pc:sldMkLst>
      </pc:sldChg>
      <pc:sldChg chg="modSp">
        <pc:chgData name="Tomas Ondris │ MultiplexDX" userId="S::ondris@multiplexdx.com::aaac15ca-957e-44ec-8a6b-de8be78d1917" providerId="AD" clId="Web-{E2E1086B-F7CB-E9F7-40D9-621DDB46714D}" dt="2024-04-12T09:58:59.109" v="16"/>
        <pc:sldMkLst>
          <pc:docMk/>
          <pc:sldMk cId="4224536848" sldId="260"/>
        </pc:sldMkLst>
      </pc:sldChg>
    </pc:docChg>
  </pc:docChgLst>
  <pc:docChgLst>
    <pc:chgData name="Barbora Huraiova │ MultiplexDX" userId="fe9892ce-8ea7-44e8-b88d-63c023ce04f1" providerId="ADAL" clId="{F53FDEE2-F16F-4433-8A7A-DA14E89E3DD5}"/>
    <pc:docChg chg="modSld">
      <pc:chgData name="Barbora Huraiova │ MultiplexDX" userId="fe9892ce-8ea7-44e8-b88d-63c023ce04f1" providerId="ADAL" clId="{F53FDEE2-F16F-4433-8A7A-DA14E89E3DD5}" dt="2024-03-20T13:13:57.026" v="0" actId="207"/>
      <pc:docMkLst>
        <pc:docMk/>
      </pc:docMkLst>
      <pc:sldChg chg="modSp mod">
        <pc:chgData name="Barbora Huraiova │ MultiplexDX" userId="fe9892ce-8ea7-44e8-b88d-63c023ce04f1" providerId="ADAL" clId="{F53FDEE2-F16F-4433-8A7A-DA14E89E3DD5}" dt="2024-03-20T13:13:57.026" v="0" actId="207"/>
        <pc:sldMkLst>
          <pc:docMk/>
          <pc:sldMk cId="0" sldId="257"/>
        </pc:sldMkLst>
      </pc:sldChg>
    </pc:docChg>
  </pc:docChgLst>
  <pc:docChgLst>
    <pc:chgData name="Tomas Ondris │ MultiplexDX" userId="aaac15ca-957e-44ec-8a6b-de8be78d1917" providerId="ADAL" clId="{1827C691-7A73-47C4-8AA8-C27F9FB672AB}"/>
    <pc:docChg chg="undo custSel modSld">
      <pc:chgData name="Tomas Ondris │ MultiplexDX" userId="aaac15ca-957e-44ec-8a6b-de8be78d1917" providerId="ADAL" clId="{1827C691-7A73-47C4-8AA8-C27F9FB672AB}" dt="2025-03-24T08:28:41.181" v="228" actId="14100"/>
      <pc:docMkLst>
        <pc:docMk/>
      </pc:docMkLst>
      <pc:sldChg chg="modSp mod">
        <pc:chgData name="Tomas Ondris │ MultiplexDX" userId="aaac15ca-957e-44ec-8a6b-de8be78d1917" providerId="ADAL" clId="{1827C691-7A73-47C4-8AA8-C27F9FB672AB}" dt="2025-03-24T08:21:40.905" v="221" actId="20577"/>
        <pc:sldMkLst>
          <pc:docMk/>
          <pc:sldMk cId="0" sldId="256"/>
        </pc:sldMkLst>
        <pc:spChg chg="mod">
          <ac:chgData name="Tomas Ondris │ MultiplexDX" userId="aaac15ca-957e-44ec-8a6b-de8be78d1917" providerId="ADAL" clId="{1827C691-7A73-47C4-8AA8-C27F9FB672AB}" dt="2025-03-24T08:21:40.905" v="221" actId="20577"/>
          <ac:spMkLst>
            <pc:docMk/>
            <pc:sldMk cId="0" sldId="256"/>
            <ac:spMk id="56" creationId="{B72E10FF-7B38-1483-290C-BEA9673B754F}"/>
          </ac:spMkLst>
        </pc:spChg>
      </pc:sldChg>
      <pc:sldChg chg="modSp mod">
        <pc:chgData name="Tomas Ondris │ MultiplexDX" userId="aaac15ca-957e-44ec-8a6b-de8be78d1917" providerId="ADAL" clId="{1827C691-7A73-47C4-8AA8-C27F9FB672AB}" dt="2025-03-24T08:21:27.488" v="217" actId="20577"/>
        <pc:sldMkLst>
          <pc:docMk/>
          <pc:sldMk cId="0" sldId="257"/>
        </pc:sldMkLst>
        <pc:spChg chg="mod">
          <ac:chgData name="Tomas Ondris │ MultiplexDX" userId="aaac15ca-957e-44ec-8a6b-de8be78d1917" providerId="ADAL" clId="{1827C691-7A73-47C4-8AA8-C27F9FB672AB}" dt="2025-03-24T08:21:27.488" v="217" actId="20577"/>
          <ac:spMkLst>
            <pc:docMk/>
            <pc:sldMk cId="0" sldId="257"/>
            <ac:spMk id="5" creationId="{97984026-23D9-53B5-65EB-0D085EAFB5B0}"/>
          </ac:spMkLst>
        </pc:spChg>
      </pc:sldChg>
      <pc:sldChg chg="modSp mod">
        <pc:chgData name="Tomas Ondris │ MultiplexDX" userId="aaac15ca-957e-44ec-8a6b-de8be78d1917" providerId="ADAL" clId="{1827C691-7A73-47C4-8AA8-C27F9FB672AB}" dt="2025-03-24T08:19:21.939" v="163" actId="20577"/>
        <pc:sldMkLst>
          <pc:docMk/>
          <pc:sldMk cId="0" sldId="258"/>
        </pc:sldMkLst>
        <pc:spChg chg="mod">
          <ac:chgData name="Tomas Ondris │ MultiplexDX" userId="aaac15ca-957e-44ec-8a6b-de8be78d1917" providerId="ADAL" clId="{1827C691-7A73-47C4-8AA8-C27F9FB672AB}" dt="2025-03-24T08:19:21.939" v="163" actId="20577"/>
          <ac:spMkLst>
            <pc:docMk/>
            <pc:sldMk cId="0" sldId="258"/>
            <ac:spMk id="2" creationId="{0073AFB7-1731-A15F-1CFA-2C5C033C2AF3}"/>
          </ac:spMkLst>
        </pc:spChg>
      </pc:sldChg>
      <pc:sldChg chg="modSp mod">
        <pc:chgData name="Tomas Ondris │ MultiplexDX" userId="aaac15ca-957e-44ec-8a6b-de8be78d1917" providerId="ADAL" clId="{1827C691-7A73-47C4-8AA8-C27F9FB672AB}" dt="2025-03-24T08:23:06.603" v="222"/>
        <pc:sldMkLst>
          <pc:docMk/>
          <pc:sldMk cId="2146064966" sldId="259"/>
        </pc:sldMkLst>
        <pc:spChg chg="mod">
          <ac:chgData name="Tomas Ondris │ MultiplexDX" userId="aaac15ca-957e-44ec-8a6b-de8be78d1917" providerId="ADAL" clId="{1827C691-7A73-47C4-8AA8-C27F9FB672AB}" dt="2025-03-24T08:03:29.003" v="15" actId="20577"/>
          <ac:spMkLst>
            <pc:docMk/>
            <pc:sldMk cId="2146064966" sldId="259"/>
            <ac:spMk id="2" creationId="{D31E014B-77E8-F155-23F0-16DBA7E03CC2}"/>
          </ac:spMkLst>
        </pc:spChg>
        <pc:graphicFrameChg chg="mod modGraphic">
          <ac:chgData name="Tomas Ondris │ MultiplexDX" userId="aaac15ca-957e-44ec-8a6b-de8be78d1917" providerId="ADAL" clId="{1827C691-7A73-47C4-8AA8-C27F9FB672AB}" dt="2025-03-24T08:23:06.603" v="222"/>
          <ac:graphicFrameMkLst>
            <pc:docMk/>
            <pc:sldMk cId="2146064966" sldId="259"/>
            <ac:graphicFrameMk id="7" creationId="{4F4912F8-811E-5A37-9562-C45D5A3E0C5D}"/>
          </ac:graphicFrameMkLst>
        </pc:graphicFrameChg>
      </pc:sldChg>
      <pc:sldChg chg="modSp mod">
        <pc:chgData name="Tomas Ondris │ MultiplexDX" userId="aaac15ca-957e-44ec-8a6b-de8be78d1917" providerId="ADAL" clId="{1827C691-7A73-47C4-8AA8-C27F9FB672AB}" dt="2025-03-24T08:28:41.181" v="228" actId="14100"/>
        <pc:sldMkLst>
          <pc:docMk/>
          <pc:sldMk cId="4224536848" sldId="260"/>
        </pc:sldMkLst>
        <pc:spChg chg="mod">
          <ac:chgData name="Tomas Ondris │ MultiplexDX" userId="aaac15ca-957e-44ec-8a6b-de8be78d1917" providerId="ADAL" clId="{1827C691-7A73-47C4-8AA8-C27F9FB672AB}" dt="2025-03-24T08:28:41.181" v="228" actId="14100"/>
          <ac:spMkLst>
            <pc:docMk/>
            <pc:sldMk cId="4224536848" sldId="260"/>
            <ac:spMk id="2" creationId="{00000000-0000-0000-0000-000000000000}"/>
          </ac:spMkLst>
        </pc:spChg>
        <pc:spChg chg="mod">
          <ac:chgData name="Tomas Ondris │ MultiplexDX" userId="aaac15ca-957e-44ec-8a6b-de8be78d1917" providerId="ADAL" clId="{1827C691-7A73-47C4-8AA8-C27F9FB672AB}" dt="2025-03-24T08:01:53.491" v="4" actId="113"/>
          <ac:spMkLst>
            <pc:docMk/>
            <pc:sldMk cId="4224536848" sldId="260"/>
            <ac:spMk id="4" creationId="{00000000-0000-0000-0000-000000000000}"/>
          </ac:spMkLst>
        </pc:spChg>
        <pc:spChg chg="mod">
          <ac:chgData name="Tomas Ondris │ MultiplexDX" userId="aaac15ca-957e-44ec-8a6b-de8be78d1917" providerId="ADAL" clId="{1827C691-7A73-47C4-8AA8-C27F9FB672AB}" dt="2025-03-24T08:25:04.816" v="227" actId="1076"/>
          <ac:spMkLst>
            <pc:docMk/>
            <pc:sldMk cId="4224536848" sldId="260"/>
            <ac:spMk id="6" creationId="{00000000-0000-0000-0000-000000000000}"/>
          </ac:spMkLst>
        </pc:spChg>
        <pc:spChg chg="mod">
          <ac:chgData name="Tomas Ondris │ MultiplexDX" userId="aaac15ca-957e-44ec-8a6b-de8be78d1917" providerId="ADAL" clId="{1827C691-7A73-47C4-8AA8-C27F9FB672AB}" dt="2025-03-24T08:02:00.087" v="6" actId="20577"/>
          <ac:spMkLst>
            <pc:docMk/>
            <pc:sldMk cId="4224536848" sldId="260"/>
            <ac:spMk id="11" creationId="{E33445C2-697D-D95C-42CB-6ABB84B634CF}"/>
          </ac:spMkLst>
        </pc:spChg>
        <pc:graphicFrameChg chg="mod modGraphic">
          <ac:chgData name="Tomas Ondris │ MultiplexDX" userId="aaac15ca-957e-44ec-8a6b-de8be78d1917" providerId="ADAL" clId="{1827C691-7A73-47C4-8AA8-C27F9FB672AB}" dt="2025-03-24T08:23:38.293" v="224" actId="2165"/>
          <ac:graphicFrameMkLst>
            <pc:docMk/>
            <pc:sldMk cId="4224536848" sldId="260"/>
            <ac:graphicFrameMk id="5" creationId="{3947073D-B62A-2567-B41A-78A6A6194114}"/>
          </ac:graphicFrameMkLst>
        </pc:graphicFrameChg>
      </pc:sldChg>
      <pc:sldChg chg="modSp mod">
        <pc:chgData name="Tomas Ondris │ MultiplexDX" userId="aaac15ca-957e-44ec-8a6b-de8be78d1917" providerId="ADAL" clId="{1827C691-7A73-47C4-8AA8-C27F9FB672AB}" dt="2025-03-24T08:20:58.538" v="215" actId="20577"/>
        <pc:sldMkLst>
          <pc:docMk/>
          <pc:sldMk cId="1256160415" sldId="261"/>
        </pc:sldMkLst>
        <pc:spChg chg="mod">
          <ac:chgData name="Tomas Ondris │ MultiplexDX" userId="aaac15ca-957e-44ec-8a6b-de8be78d1917" providerId="ADAL" clId="{1827C691-7A73-47C4-8AA8-C27F9FB672AB}" dt="2025-03-24T08:19:30.439" v="165" actId="20577"/>
          <ac:spMkLst>
            <pc:docMk/>
            <pc:sldMk cId="1256160415" sldId="261"/>
            <ac:spMk id="3" creationId="{3BFF071F-4A4D-A48E-95AF-54AA31BFF8ED}"/>
          </ac:spMkLst>
        </pc:spChg>
        <pc:graphicFrameChg chg="modGraphic">
          <ac:chgData name="Tomas Ondris │ MultiplexDX" userId="aaac15ca-957e-44ec-8a6b-de8be78d1917" providerId="ADAL" clId="{1827C691-7A73-47C4-8AA8-C27F9FB672AB}" dt="2025-03-24T08:20:58.538" v="215" actId="20577"/>
          <ac:graphicFrameMkLst>
            <pc:docMk/>
            <pc:sldMk cId="1256160415" sldId="261"/>
            <ac:graphicFrameMk id="2" creationId="{6C1E31B7-B60A-78CD-01CA-0DECCB5AA57D}"/>
          </ac:graphicFrameMkLst>
        </pc:graphicFrameChg>
      </pc:sldChg>
      <pc:sldChg chg="modSp mod">
        <pc:chgData name="Tomas Ondris │ MultiplexDX" userId="aaac15ca-957e-44ec-8a6b-de8be78d1917" providerId="ADAL" clId="{1827C691-7A73-47C4-8AA8-C27F9FB672AB}" dt="2025-03-24T08:21:34.300" v="219" actId="20577"/>
        <pc:sldMkLst>
          <pc:docMk/>
          <pc:sldMk cId="797741293" sldId="262"/>
        </pc:sldMkLst>
        <pc:spChg chg="mod">
          <ac:chgData name="Tomas Ondris │ MultiplexDX" userId="aaac15ca-957e-44ec-8a6b-de8be78d1917" providerId="ADAL" clId="{1827C691-7A73-47C4-8AA8-C27F9FB672AB}" dt="2025-03-24T08:21:34.300" v="219" actId="20577"/>
          <ac:spMkLst>
            <pc:docMk/>
            <pc:sldMk cId="797741293" sldId="262"/>
            <ac:spMk id="2" creationId="{DA593F53-FBC4-7F64-035A-F2F1B4F02E24}"/>
          </ac:spMkLst>
        </pc:spChg>
      </pc:sldChg>
    </pc:docChg>
  </pc:docChgLst>
  <pc:docChgLst>
    <pc:chgData name="Daniela Gabrisova │ MultiplexDX" userId="S::gabrisova@multiplexdx.com::eea340d4-3eed-4ad4-a4bd-753be3dd5bd5" providerId="AD" clId="Web-{1D3ABC26-6A27-A4DC-29CB-B48CE4FD6D08}"/>
    <pc:docChg chg="modSld">
      <pc:chgData name="Daniela Gabrisova │ MultiplexDX" userId="S::gabrisova@multiplexdx.com::eea340d4-3eed-4ad4-a4bd-753be3dd5bd5" providerId="AD" clId="Web-{1D3ABC26-6A27-A4DC-29CB-B48CE4FD6D08}" dt="2024-03-20T12:45:21.173" v="8"/>
      <pc:docMkLst>
        <pc:docMk/>
      </pc:docMkLst>
      <pc:sldChg chg="modSp">
        <pc:chgData name="Daniela Gabrisova │ MultiplexDX" userId="S::gabrisova@multiplexdx.com::eea340d4-3eed-4ad4-a4bd-753be3dd5bd5" providerId="AD" clId="Web-{1D3ABC26-6A27-A4DC-29CB-B48CE4FD6D08}" dt="2024-03-20T12:43:20.938" v="5"/>
        <pc:sldMkLst>
          <pc:docMk/>
          <pc:sldMk cId="0" sldId="256"/>
        </pc:sldMkLst>
      </pc:sldChg>
      <pc:sldChg chg="modSp">
        <pc:chgData name="Daniela Gabrisova │ MultiplexDX" userId="S::gabrisova@multiplexdx.com::eea340d4-3eed-4ad4-a4bd-753be3dd5bd5" providerId="AD" clId="Web-{1D3ABC26-6A27-A4DC-29CB-B48CE4FD6D08}" dt="2024-03-20T12:45:21.173" v="8"/>
        <pc:sldMkLst>
          <pc:docMk/>
          <pc:sldMk cId="797741293" sldId="262"/>
        </pc:sldMkLst>
      </pc:sldChg>
    </pc:docChg>
  </pc:docChgLst>
  <pc:docChgLst>
    <pc:chgData name="Tomas Ondris │ MultiplexDX" userId="S::ondris@multiplexdx.com::aaac15ca-957e-44ec-8a6b-de8be78d1917" providerId="AD" clId="Web-{4249B69B-F8BE-B118-4BC5-AFFC2307ED0F}"/>
    <pc:docChg chg="modSld">
      <pc:chgData name="Tomas Ondris │ MultiplexDX" userId="S::ondris@multiplexdx.com::aaac15ca-957e-44ec-8a6b-de8be78d1917" providerId="AD" clId="Web-{4249B69B-F8BE-B118-4BC5-AFFC2307ED0F}" dt="2024-03-05T12:57:06.660" v="76" actId="20577"/>
      <pc:docMkLst>
        <pc:docMk/>
      </pc:docMkLst>
      <pc:sldChg chg="modSp">
        <pc:chgData name="Tomas Ondris │ MultiplexDX" userId="S::ondris@multiplexdx.com::aaac15ca-957e-44ec-8a6b-de8be78d1917" providerId="AD" clId="Web-{4249B69B-F8BE-B118-4BC5-AFFC2307ED0F}" dt="2024-03-05T12:55:56.299" v="16" actId="20577"/>
        <pc:sldMkLst>
          <pc:docMk/>
          <pc:sldMk cId="0" sldId="256"/>
        </pc:sldMkLst>
      </pc:sldChg>
      <pc:sldChg chg="modSp">
        <pc:chgData name="Tomas Ondris │ MultiplexDX" userId="S::ondris@multiplexdx.com::aaac15ca-957e-44ec-8a6b-de8be78d1917" providerId="AD" clId="Web-{4249B69B-F8BE-B118-4BC5-AFFC2307ED0F}" dt="2024-03-05T12:56:23.721" v="34" actId="20577"/>
        <pc:sldMkLst>
          <pc:docMk/>
          <pc:sldMk cId="0" sldId="257"/>
        </pc:sldMkLst>
      </pc:sldChg>
      <pc:sldChg chg="modSp">
        <pc:chgData name="Tomas Ondris │ MultiplexDX" userId="S::ondris@multiplexdx.com::aaac15ca-957e-44ec-8a6b-de8be78d1917" providerId="AD" clId="Web-{4249B69B-F8BE-B118-4BC5-AFFC2307ED0F}" dt="2024-03-05T12:56:47.113" v="50" actId="20577"/>
        <pc:sldMkLst>
          <pc:docMk/>
          <pc:sldMk cId="0" sldId="258"/>
        </pc:sldMkLst>
      </pc:sldChg>
      <pc:sldChg chg="modSp">
        <pc:chgData name="Tomas Ondris │ MultiplexDX" userId="S::ondris@multiplexdx.com::aaac15ca-957e-44ec-8a6b-de8be78d1917" providerId="AD" clId="Web-{4249B69B-F8BE-B118-4BC5-AFFC2307ED0F}" dt="2024-03-05T12:56:57.644" v="68" actId="20577"/>
        <pc:sldMkLst>
          <pc:docMk/>
          <pc:sldMk cId="2146064966" sldId="259"/>
        </pc:sldMkLst>
      </pc:sldChg>
      <pc:sldChg chg="modSp">
        <pc:chgData name="Tomas Ondris │ MultiplexDX" userId="S::ondris@multiplexdx.com::aaac15ca-957e-44ec-8a6b-de8be78d1917" providerId="AD" clId="Web-{4249B69B-F8BE-B118-4BC5-AFFC2307ED0F}" dt="2024-03-05T12:57:06.660" v="76" actId="20577"/>
        <pc:sldMkLst>
          <pc:docMk/>
          <pc:sldMk cId="4224536848" sldId="260"/>
        </pc:sldMkLst>
      </pc:sldChg>
      <pc:sldChg chg="modSp">
        <pc:chgData name="Tomas Ondris │ MultiplexDX" userId="S::ondris@multiplexdx.com::aaac15ca-957e-44ec-8a6b-de8be78d1917" providerId="AD" clId="Web-{4249B69B-F8BE-B118-4BC5-AFFC2307ED0F}" dt="2024-03-05T12:56:34.394" v="44" actId="20577"/>
        <pc:sldMkLst>
          <pc:docMk/>
          <pc:sldMk cId="1256160415" sldId="261"/>
        </pc:sldMkLst>
      </pc:sldChg>
      <pc:sldChg chg="modSp">
        <pc:chgData name="Tomas Ondris │ MultiplexDX" userId="S::ondris@multiplexdx.com::aaac15ca-957e-44ec-8a6b-de8be78d1917" providerId="AD" clId="Web-{4249B69B-F8BE-B118-4BC5-AFFC2307ED0F}" dt="2024-03-05T12:56:10.377" v="24" actId="20577"/>
        <pc:sldMkLst>
          <pc:docMk/>
          <pc:sldMk cId="797741293" sldId="262"/>
        </pc:sldMkLst>
      </pc:sldChg>
    </pc:docChg>
  </pc:docChgLst>
  <pc:docChgLst>
    <pc:chgData name="Tomas Ondris │ MultiplexDX" userId="S::ondris@multiplexdx.com::aaac15ca-957e-44ec-8a6b-de8be78d1917" providerId="AD" clId="Web-{6EF54E7F-FA8F-F87D-BD4A-28BD1271F9D1}"/>
    <pc:docChg chg="modSld">
      <pc:chgData name="Tomas Ondris │ MultiplexDX" userId="S::ondris@multiplexdx.com::aaac15ca-957e-44ec-8a6b-de8be78d1917" providerId="AD" clId="Web-{6EF54E7F-FA8F-F87D-BD4A-28BD1271F9D1}" dt="2024-08-02T09:48:24.246" v="40"/>
      <pc:docMkLst>
        <pc:docMk/>
      </pc:docMkLst>
      <pc:sldChg chg="modSp">
        <pc:chgData name="Tomas Ondris │ MultiplexDX" userId="S::ondris@multiplexdx.com::aaac15ca-957e-44ec-8a6b-de8be78d1917" providerId="AD" clId="Web-{6EF54E7F-FA8F-F87D-BD4A-28BD1271F9D1}" dt="2024-08-02T09:45:42.316" v="3" actId="20577"/>
        <pc:sldMkLst>
          <pc:docMk/>
          <pc:sldMk cId="0" sldId="257"/>
        </pc:sldMkLst>
      </pc:sldChg>
      <pc:sldChg chg="modSp">
        <pc:chgData name="Tomas Ondris │ MultiplexDX" userId="S::ondris@multiplexdx.com::aaac15ca-957e-44ec-8a6b-de8be78d1917" providerId="AD" clId="Web-{6EF54E7F-FA8F-F87D-BD4A-28BD1271F9D1}" dt="2024-08-02T09:48:24.246" v="40"/>
        <pc:sldMkLst>
          <pc:docMk/>
          <pc:sldMk cId="1256160415" sldId="261"/>
        </pc:sldMkLst>
      </pc:sldChg>
    </pc:docChg>
  </pc:docChgLst>
  <pc:docChgLst>
    <pc:chgData name="Tomas Ondris │ MultiplexDX" userId="S::ondris@multiplexdx.com::aaac15ca-957e-44ec-8a6b-de8be78d1917" providerId="AD" clId="Web-{136BD996-2E99-070C-2F9B-3316423734FB}"/>
    <pc:docChg chg="modSld">
      <pc:chgData name="Tomas Ondris │ MultiplexDX" userId="S::ondris@multiplexdx.com::aaac15ca-957e-44ec-8a6b-de8be78d1917" providerId="AD" clId="Web-{136BD996-2E99-070C-2F9B-3316423734FB}" dt="2024-10-18T08:22:48.171" v="43"/>
      <pc:docMkLst>
        <pc:docMk/>
      </pc:docMkLst>
      <pc:sldChg chg="modSp">
        <pc:chgData name="Tomas Ondris │ MultiplexDX" userId="S::ondris@multiplexdx.com::aaac15ca-957e-44ec-8a6b-de8be78d1917" providerId="AD" clId="Web-{136BD996-2E99-070C-2F9B-3316423734FB}" dt="2024-10-18T08:22:48.171" v="43"/>
        <pc:sldMkLst>
          <pc:docMk/>
          <pc:sldMk cId="2146064966" sldId="259"/>
        </pc:sldMkLst>
      </pc:sldChg>
      <pc:sldChg chg="modSp">
        <pc:chgData name="Tomas Ondris │ MultiplexDX" userId="S::ondris@multiplexdx.com::aaac15ca-957e-44ec-8a6b-de8be78d1917" providerId="AD" clId="Web-{136BD996-2E99-070C-2F9B-3316423734FB}" dt="2024-10-18T08:22:07.154" v="27"/>
        <pc:sldMkLst>
          <pc:docMk/>
          <pc:sldMk cId="4224536848" sldId="260"/>
        </pc:sldMkLst>
      </pc:sldChg>
    </pc:docChg>
  </pc:docChgLst>
  <pc:docChgLst>
    <pc:chgData name="Tomas Ondris │ MultiplexDX" userId="aaac15ca-957e-44ec-8a6b-de8be78d1917" providerId="ADAL" clId="{3084CC4C-34CD-4FE4-8B98-B8E6C78C5D96}"/>
    <pc:docChg chg="modSld">
      <pc:chgData name="Tomas Ondris │ MultiplexDX" userId="aaac15ca-957e-44ec-8a6b-de8be78d1917" providerId="ADAL" clId="{3084CC4C-34CD-4FE4-8B98-B8E6C78C5D96}" dt="2024-08-05T12:19:57.676" v="2"/>
      <pc:docMkLst>
        <pc:docMk/>
      </pc:docMkLst>
      <pc:sldChg chg="modSp">
        <pc:chgData name="Tomas Ondris │ MultiplexDX" userId="aaac15ca-957e-44ec-8a6b-de8be78d1917" providerId="ADAL" clId="{3084CC4C-34CD-4FE4-8B98-B8E6C78C5D96}" dt="2024-08-05T12:19:42.799" v="0"/>
        <pc:sldMkLst>
          <pc:docMk/>
          <pc:sldMk cId="0" sldId="258"/>
        </pc:sldMkLst>
      </pc:sldChg>
      <pc:sldChg chg="modSp">
        <pc:chgData name="Tomas Ondris │ MultiplexDX" userId="aaac15ca-957e-44ec-8a6b-de8be78d1917" providerId="ADAL" clId="{3084CC4C-34CD-4FE4-8B98-B8E6C78C5D96}" dt="2024-08-05T12:19:50.156" v="1"/>
        <pc:sldMkLst>
          <pc:docMk/>
          <pc:sldMk cId="2146064966" sldId="259"/>
        </pc:sldMkLst>
      </pc:sldChg>
      <pc:sldChg chg="modSp">
        <pc:chgData name="Tomas Ondris │ MultiplexDX" userId="aaac15ca-957e-44ec-8a6b-de8be78d1917" providerId="ADAL" clId="{3084CC4C-34CD-4FE4-8B98-B8E6C78C5D96}" dt="2024-08-05T12:19:57.676" v="2"/>
        <pc:sldMkLst>
          <pc:docMk/>
          <pc:sldMk cId="4224536848"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lang="en-SK"/>
          </a:p>
        </p:txBody>
      </p:sp>
      <p:sp>
        <p:nvSpPr>
          <p:cNvPr id="3" name="Date Placeholder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9986ADE9-B08A-C249-B4E8-AA5A885364C7}" type="datetimeFigureOut">
              <a:rPr lang="en-SK" smtClean="0"/>
              <a:t>04/07/2025</a:t>
            </a:fld>
            <a:endParaRPr lang="en-SK"/>
          </a:p>
        </p:txBody>
      </p:sp>
      <p:sp>
        <p:nvSpPr>
          <p:cNvPr id="4" name="Slide Image Placeholder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en-SK"/>
          </a:p>
        </p:txBody>
      </p:sp>
      <p:sp>
        <p:nvSpPr>
          <p:cNvPr id="5" name="Notes Placeholder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K"/>
          </a:p>
        </p:txBody>
      </p:sp>
      <p:sp>
        <p:nvSpPr>
          <p:cNvPr id="6" name="Footer Placeholder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lang="en-SK"/>
          </a:p>
        </p:txBody>
      </p:sp>
      <p:sp>
        <p:nvSpPr>
          <p:cNvPr id="7" name="Slide Number Placeholder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E57F0EA7-23AF-A041-83F8-209E861AC7F8}" type="slidenum">
              <a:rPr lang="en-SK" smtClean="0"/>
              <a:t>‹#›</a:t>
            </a:fld>
            <a:endParaRPr lang="en-SK"/>
          </a:p>
        </p:txBody>
      </p:sp>
    </p:spTree>
    <p:extLst>
      <p:ext uri="{BB962C8B-B14F-4D97-AF65-F5344CB8AC3E}">
        <p14:creationId xmlns:p14="http://schemas.microsoft.com/office/powerpoint/2010/main" val="1099342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dirty="0"/>
          </a:p>
        </p:txBody>
      </p:sp>
      <p:sp>
        <p:nvSpPr>
          <p:cNvPr id="4" name="Slide Number Placeholder 3"/>
          <p:cNvSpPr>
            <a:spLocks noGrp="1"/>
          </p:cNvSpPr>
          <p:nvPr>
            <p:ph type="sldNum" sz="quarter" idx="5"/>
          </p:nvPr>
        </p:nvSpPr>
        <p:spPr/>
        <p:txBody>
          <a:bodyPr/>
          <a:lstStyle/>
          <a:p>
            <a:fld id="{E57F0EA7-23AF-A041-83F8-209E861AC7F8}" type="slidenum">
              <a:rPr lang="en-SK" smtClean="0"/>
              <a:t>1</a:t>
            </a:fld>
            <a:endParaRPr lang="en-SK"/>
          </a:p>
        </p:txBody>
      </p:sp>
    </p:spTree>
    <p:extLst>
      <p:ext uri="{BB962C8B-B14F-4D97-AF65-F5344CB8AC3E}">
        <p14:creationId xmlns:p14="http://schemas.microsoft.com/office/powerpoint/2010/main" val="1850935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2</a:t>
            </a:fld>
            <a:endParaRPr lang="en-SK"/>
          </a:p>
        </p:txBody>
      </p:sp>
    </p:spTree>
    <p:extLst>
      <p:ext uri="{BB962C8B-B14F-4D97-AF65-F5344CB8AC3E}">
        <p14:creationId xmlns:p14="http://schemas.microsoft.com/office/powerpoint/2010/main" val="4235775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3</a:t>
            </a:fld>
            <a:endParaRPr lang="en-SK"/>
          </a:p>
        </p:txBody>
      </p:sp>
    </p:spTree>
    <p:extLst>
      <p:ext uri="{BB962C8B-B14F-4D97-AF65-F5344CB8AC3E}">
        <p14:creationId xmlns:p14="http://schemas.microsoft.com/office/powerpoint/2010/main" val="917948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4</a:t>
            </a:fld>
            <a:endParaRPr lang="en-SK"/>
          </a:p>
        </p:txBody>
      </p:sp>
    </p:spTree>
    <p:extLst>
      <p:ext uri="{BB962C8B-B14F-4D97-AF65-F5344CB8AC3E}">
        <p14:creationId xmlns:p14="http://schemas.microsoft.com/office/powerpoint/2010/main" val="4250020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5</a:t>
            </a:fld>
            <a:endParaRPr lang="en-SK"/>
          </a:p>
        </p:txBody>
      </p:sp>
    </p:spTree>
    <p:extLst>
      <p:ext uri="{BB962C8B-B14F-4D97-AF65-F5344CB8AC3E}">
        <p14:creationId xmlns:p14="http://schemas.microsoft.com/office/powerpoint/2010/main" val="2163509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a:p>
        </p:txBody>
      </p:sp>
      <p:sp>
        <p:nvSpPr>
          <p:cNvPr id="4" name="Slide Number Placeholder 3"/>
          <p:cNvSpPr>
            <a:spLocks noGrp="1"/>
          </p:cNvSpPr>
          <p:nvPr>
            <p:ph type="sldNum" sz="quarter" idx="5"/>
          </p:nvPr>
        </p:nvSpPr>
        <p:spPr/>
        <p:txBody>
          <a:bodyPr/>
          <a:lstStyle/>
          <a:p>
            <a:fld id="{E57F0EA7-23AF-A041-83F8-209E861AC7F8}" type="slidenum">
              <a:rPr lang="en-SK" smtClean="0"/>
              <a:t>6</a:t>
            </a:fld>
            <a:endParaRPr lang="en-SK"/>
          </a:p>
        </p:txBody>
      </p:sp>
    </p:spTree>
    <p:extLst>
      <p:ext uri="{BB962C8B-B14F-4D97-AF65-F5344CB8AC3E}">
        <p14:creationId xmlns:p14="http://schemas.microsoft.com/office/powerpoint/2010/main" val="845569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K" dirty="0"/>
          </a:p>
        </p:txBody>
      </p:sp>
      <p:sp>
        <p:nvSpPr>
          <p:cNvPr id="4" name="Slide Number Placeholder 3"/>
          <p:cNvSpPr>
            <a:spLocks noGrp="1"/>
          </p:cNvSpPr>
          <p:nvPr>
            <p:ph type="sldNum" sz="quarter" idx="5"/>
          </p:nvPr>
        </p:nvSpPr>
        <p:spPr/>
        <p:txBody>
          <a:bodyPr/>
          <a:lstStyle/>
          <a:p>
            <a:fld id="{E57F0EA7-23AF-A041-83F8-209E861AC7F8}" type="slidenum">
              <a:rPr lang="en-SK" smtClean="0"/>
              <a:t>7</a:t>
            </a:fld>
            <a:endParaRPr lang="en-SK"/>
          </a:p>
        </p:txBody>
      </p:sp>
    </p:spTree>
    <p:extLst>
      <p:ext uri="{BB962C8B-B14F-4D97-AF65-F5344CB8AC3E}">
        <p14:creationId xmlns:p14="http://schemas.microsoft.com/office/powerpoint/2010/main" val="375609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sz="2850" b="1" i="0">
                <a:solidFill>
                  <a:srgbClr val="0B6381"/>
                </a:solidFill>
                <a:latin typeface="Avenir"/>
                <a:cs typeface="Aveni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50" b="1" i="0">
                <a:solidFill>
                  <a:srgbClr val="0B6381"/>
                </a:solidFill>
                <a:latin typeface="Avenir"/>
                <a:cs typeface="Avenir"/>
              </a:defRPr>
            </a:lvl1pPr>
          </a:lstStyle>
          <a:p>
            <a:endParaRPr/>
          </a:p>
        </p:txBody>
      </p:sp>
      <p:sp>
        <p:nvSpPr>
          <p:cNvPr id="3" name="Holder 3"/>
          <p:cNvSpPr>
            <a:spLocks noGrp="1"/>
          </p:cNvSpPr>
          <p:nvPr>
            <p:ph type="body" idx="1"/>
          </p:nvPr>
        </p:nvSpPr>
        <p:spPr/>
        <p:txBody>
          <a:bodyPr lIns="0" tIns="0" rIns="0" bIns="0"/>
          <a:lstStyle>
            <a:lvl1pPr>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extLst>
    <p:ext uri="{DCECCB84-F9BA-43D5-87BE-67443E8EF086}">
      <p15:sldGuideLst xmlns:p15="http://schemas.microsoft.com/office/powerpoint/2012/main">
        <p15:guide id="1" orient="horz" pos="3368" userDrawn="1">
          <p15:clr>
            <a:srgbClr val="FBAE40"/>
          </p15:clr>
        </p15:guide>
        <p15:guide id="2" pos="23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50" b="1" i="0">
                <a:solidFill>
                  <a:srgbClr val="0B6381"/>
                </a:solidFill>
                <a:latin typeface="Avenir"/>
                <a:cs typeface="Aveni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7" name="Holder 7"/>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50" b="1" i="0">
                <a:solidFill>
                  <a:srgbClr val="0B6381"/>
                </a:solidFill>
                <a:latin typeface="Avenir"/>
                <a:cs typeface="Aveni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5" name="Holder 5"/>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4/7/2025</a:t>
            </a:fld>
            <a:endParaRPr lang="en-US"/>
          </a:p>
        </p:txBody>
      </p:sp>
      <p:sp>
        <p:nvSpPr>
          <p:cNvPr id="4" name="Holder 4"/>
          <p:cNvSpPr>
            <a:spLocks noGrp="1"/>
          </p:cNvSpPr>
          <p:nvPr>
            <p:ph type="sldNum" sz="quarter" idx="7"/>
          </p:nvPr>
        </p:nvSpPr>
        <p:spPr/>
        <p:txBody>
          <a:bodyPr lIns="0" tIns="0" rIns="0" bIns="0"/>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5300" y="219646"/>
            <a:ext cx="2101215" cy="895985"/>
          </a:xfrm>
          <a:prstGeom prst="rect">
            <a:avLst/>
          </a:prstGeom>
        </p:spPr>
        <p:txBody>
          <a:bodyPr wrap="square" lIns="0" tIns="0" rIns="0" bIns="0">
            <a:spAutoFit/>
          </a:bodyPr>
          <a:lstStyle>
            <a:lvl1pPr>
              <a:defRPr sz="2850" b="1" i="0">
                <a:solidFill>
                  <a:srgbClr val="0B6381"/>
                </a:solidFill>
                <a:latin typeface="Avenir"/>
                <a:cs typeface="Aveni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4/7/2025</a:t>
            </a:fld>
            <a:endParaRPr lang="en-US"/>
          </a:p>
        </p:txBody>
      </p:sp>
      <p:sp>
        <p:nvSpPr>
          <p:cNvPr id="6" name="Holder 6"/>
          <p:cNvSpPr>
            <a:spLocks noGrp="1"/>
          </p:cNvSpPr>
          <p:nvPr>
            <p:ph type="sldNum" sz="quarter" idx="7"/>
          </p:nvPr>
        </p:nvSpPr>
        <p:spPr>
          <a:xfrm>
            <a:off x="5460499" y="10228853"/>
            <a:ext cx="1741170" cy="181609"/>
          </a:xfrm>
          <a:prstGeom prst="rect">
            <a:avLst/>
          </a:prstGeom>
        </p:spPr>
        <p:txBody>
          <a:bodyPr wrap="square" lIns="0" tIns="0" rIns="0" bIns="0">
            <a:spAutoFit/>
          </a:bodyPr>
          <a:lstStyle>
            <a:lvl1pPr>
              <a:defRPr sz="900" b="0" i="0">
                <a:solidFill>
                  <a:schemeClr val="tx1"/>
                </a:solidFill>
                <a:latin typeface="Avenir-Book"/>
                <a:cs typeface="Avenir-Book"/>
              </a:defRPr>
            </a:lvl1pPr>
          </a:lstStyle>
          <a:p>
            <a:pPr marL="12700">
              <a:lnSpc>
                <a:spcPct val="100000"/>
              </a:lnSpc>
              <a:spcBef>
                <a:spcPts val="100"/>
              </a:spcBef>
            </a:pPr>
            <a:r>
              <a:rPr b="1">
                <a:solidFill>
                  <a:srgbClr val="00627E"/>
                </a:solidFill>
                <a:latin typeface="Avenir"/>
                <a:cs typeface="Avenir"/>
              </a:rPr>
              <a:t>ID:</a:t>
            </a:r>
            <a:r>
              <a:rPr b="1" spc="-30">
                <a:solidFill>
                  <a:srgbClr val="00627E"/>
                </a:solidFill>
                <a:latin typeface="Avenir"/>
                <a:cs typeface="Avenir"/>
              </a:rPr>
              <a:t> </a:t>
            </a:r>
            <a:r>
              <a:t>KOB9_22_0267_12</a:t>
            </a:r>
            <a:r>
              <a:rPr spc="-15"/>
              <a:t> </a:t>
            </a:r>
            <a:r>
              <a:rPr b="1" spc="-10">
                <a:solidFill>
                  <a:srgbClr val="00627E"/>
                </a:solidFill>
                <a:latin typeface="Avenir"/>
                <a:cs typeface="Avenir"/>
              </a:rPr>
              <a:t>PAGE</a:t>
            </a:r>
            <a:r>
              <a:rPr b="1" spc="-25">
                <a:solidFill>
                  <a:srgbClr val="00627E"/>
                </a:solidFill>
                <a:latin typeface="Avenir"/>
                <a:cs typeface="Avenir"/>
              </a:rPr>
              <a:t> </a:t>
            </a:r>
            <a:fld id="{81D60167-4931-47E6-BA6A-407CBD079E47}" type="slidenum">
              <a:rPr b="1" spc="-25">
                <a:latin typeface="Avenir"/>
                <a:cs typeface="Avenir"/>
              </a:rPr>
              <a:t>‹#›</a:t>
            </a:fld>
            <a:r>
              <a:rPr spc="-25"/>
              <a:t>/3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hyperlink" Target="mailto:diagnostics@multiplexdx.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diagnostics@multiplexdx.com" TargetMode="External"/><Relationship Id="rId3" Type="http://schemas.openxmlformats.org/officeDocument/2006/relationships/image" Target="../media/image1.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nature.com/articles/s41467-024-55583-2"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hyperlink" Target="mailto:diagnostics@multiplexdx.com" TargetMode="Externa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mailto:diagnostics@multiplexd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354348199"/>
              </p:ext>
            </p:extLst>
          </p:nvPr>
        </p:nvGraphicFramePr>
        <p:xfrm>
          <a:off x="287997" y="1431010"/>
          <a:ext cx="6979282" cy="1346835"/>
        </p:xfrm>
        <a:graphic>
          <a:graphicData uri="http://schemas.openxmlformats.org/drawingml/2006/table">
            <a:tbl>
              <a:tblPr firstRow="1" bandRow="1">
                <a:tableStyleId>{2D5ABB26-0587-4C30-8999-92F81FD0307C}</a:tableStyleId>
              </a:tblPr>
              <a:tblGrid>
                <a:gridCol w="1005840">
                  <a:extLst>
                    <a:ext uri="{9D8B030D-6E8A-4147-A177-3AD203B41FA5}">
                      <a16:colId xmlns:a16="http://schemas.microsoft.com/office/drawing/2014/main" val="20000"/>
                    </a:ext>
                  </a:extLst>
                </a:gridCol>
                <a:gridCol w="1363345">
                  <a:extLst>
                    <a:ext uri="{9D8B030D-6E8A-4147-A177-3AD203B41FA5}">
                      <a16:colId xmlns:a16="http://schemas.microsoft.com/office/drawing/2014/main" val="20001"/>
                    </a:ext>
                  </a:extLst>
                </a:gridCol>
                <a:gridCol w="1101089">
                  <a:extLst>
                    <a:ext uri="{9D8B030D-6E8A-4147-A177-3AD203B41FA5}">
                      <a16:colId xmlns:a16="http://schemas.microsoft.com/office/drawing/2014/main" val="20002"/>
                    </a:ext>
                  </a:extLst>
                </a:gridCol>
                <a:gridCol w="1068704">
                  <a:extLst>
                    <a:ext uri="{9D8B030D-6E8A-4147-A177-3AD203B41FA5}">
                      <a16:colId xmlns:a16="http://schemas.microsoft.com/office/drawing/2014/main" val="20003"/>
                    </a:ext>
                  </a:extLst>
                </a:gridCol>
                <a:gridCol w="705485">
                  <a:extLst>
                    <a:ext uri="{9D8B030D-6E8A-4147-A177-3AD203B41FA5}">
                      <a16:colId xmlns:a16="http://schemas.microsoft.com/office/drawing/2014/main" val="20004"/>
                    </a:ext>
                  </a:extLst>
                </a:gridCol>
                <a:gridCol w="1734819">
                  <a:extLst>
                    <a:ext uri="{9D8B030D-6E8A-4147-A177-3AD203B41FA5}">
                      <a16:colId xmlns:a16="http://schemas.microsoft.com/office/drawing/2014/main" val="20005"/>
                    </a:ext>
                  </a:extLst>
                </a:gridCol>
              </a:tblGrid>
              <a:tr h="332740">
                <a:tc gridSpan="2">
                  <a:txBody>
                    <a:bodyPr/>
                    <a:lstStyle/>
                    <a:p>
                      <a:pPr marL="71755">
                        <a:lnSpc>
                          <a:spcPct val="100000"/>
                        </a:lnSpc>
                        <a:spcBef>
                          <a:spcPts val="710"/>
                        </a:spcBef>
                      </a:pPr>
                      <a:r>
                        <a:rPr sz="1200" b="1" spc="-10">
                          <a:solidFill>
                            <a:srgbClr val="FFFFFF"/>
                          </a:solidFill>
                          <a:latin typeface="Avenir-Heavy"/>
                          <a:cs typeface="Avenir-Heavy"/>
                        </a:rPr>
                        <a:t>PA</a:t>
                      </a:r>
                      <a:r>
                        <a:rPr lang="en-US" sz="1200" b="1" spc="-10">
                          <a:solidFill>
                            <a:srgbClr val="FFFFFF"/>
                          </a:solidFill>
                          <a:latin typeface="Avenir-Heavy"/>
                          <a:cs typeface="Avenir-Heavy"/>
                        </a:rPr>
                        <a:t>T</a:t>
                      </a:r>
                      <a:r>
                        <a:rPr sz="1200" b="1" spc="-10">
                          <a:solidFill>
                            <a:srgbClr val="FFFFFF"/>
                          </a:solidFill>
                          <a:latin typeface="Avenir-Heavy"/>
                          <a:cs typeface="Avenir-Heavy"/>
                        </a:rPr>
                        <a:t>IENT</a:t>
                      </a:r>
                      <a:endParaRPr sz="1200">
                        <a:latin typeface="Avenir-Heavy"/>
                        <a:cs typeface="Avenir-Heavy"/>
                      </a:endParaRPr>
                    </a:p>
                  </a:txBody>
                  <a:tcPr marL="0" marR="0" marT="90170" marB="0">
                    <a:lnR w="12700">
                      <a:solidFill>
                        <a:srgbClr val="FFFFFF"/>
                      </a:solidFill>
                      <a:prstDash val="solid"/>
                    </a:lnR>
                    <a:solidFill>
                      <a:srgbClr val="87C6C7"/>
                    </a:solidFill>
                  </a:tcPr>
                </a:tc>
                <a:tc hMerge="1">
                  <a:txBody>
                    <a:bodyPr/>
                    <a:lstStyle/>
                    <a:p>
                      <a:endParaRPr/>
                    </a:p>
                  </a:txBody>
                  <a:tcPr marL="0" marR="0" marT="0" marB="0"/>
                </a:tc>
                <a:tc gridSpan="2">
                  <a:txBody>
                    <a:bodyPr/>
                    <a:lstStyle/>
                    <a:p>
                      <a:pPr marL="71755">
                        <a:lnSpc>
                          <a:spcPct val="100000"/>
                        </a:lnSpc>
                        <a:spcBef>
                          <a:spcPts val="710"/>
                        </a:spcBef>
                      </a:pPr>
                      <a:r>
                        <a:rPr lang="en-US" sz="1200" b="1" spc="-10">
                          <a:solidFill>
                            <a:srgbClr val="FFFFFF"/>
                          </a:solidFill>
                          <a:latin typeface="Avenir-Heavy"/>
                          <a:cs typeface="Avenir-Heavy"/>
                        </a:rPr>
                        <a:t>SAMPLE</a:t>
                      </a:r>
                      <a:endParaRPr sz="1200">
                        <a:latin typeface="Avenir-Heavy"/>
                        <a:cs typeface="Avenir-Heavy"/>
                      </a:endParaRPr>
                    </a:p>
                  </a:txBody>
                  <a:tcPr marL="0" marR="0" marT="90170" marB="0">
                    <a:lnL w="12700">
                      <a:solidFill>
                        <a:srgbClr val="FFFFFF"/>
                      </a:solidFill>
                      <a:prstDash val="solid"/>
                    </a:lnL>
                    <a:lnR w="12700">
                      <a:solidFill>
                        <a:srgbClr val="FFFFFF"/>
                      </a:solidFill>
                      <a:prstDash val="solid"/>
                    </a:lnR>
                    <a:solidFill>
                      <a:srgbClr val="87C6C7"/>
                    </a:solidFill>
                  </a:tcPr>
                </a:tc>
                <a:tc hMerge="1">
                  <a:txBody>
                    <a:bodyPr/>
                    <a:lstStyle/>
                    <a:p>
                      <a:endParaRPr/>
                    </a:p>
                  </a:txBody>
                  <a:tcPr marL="0" marR="0" marT="0" marB="0"/>
                </a:tc>
                <a:tc gridSpan="2">
                  <a:txBody>
                    <a:bodyPr/>
                    <a:lstStyle/>
                    <a:p>
                      <a:pPr marL="71755">
                        <a:lnSpc>
                          <a:spcPct val="100000"/>
                        </a:lnSpc>
                        <a:spcBef>
                          <a:spcPts val="710"/>
                        </a:spcBef>
                      </a:pPr>
                      <a:r>
                        <a:rPr lang="en-US" sz="1200" b="1">
                          <a:solidFill>
                            <a:srgbClr val="FFFFFF"/>
                          </a:solidFill>
                          <a:latin typeface="Avenir-Heavy"/>
                          <a:cs typeface="Avenir-Heavy"/>
                        </a:rPr>
                        <a:t>ORDERING PHYSICIAN</a:t>
                      </a:r>
                      <a:endParaRPr sz="1200">
                        <a:latin typeface="Avenir-Heavy"/>
                        <a:cs typeface="Avenir-Heavy"/>
                      </a:endParaRPr>
                    </a:p>
                  </a:txBody>
                  <a:tcPr marL="0" marR="0" marT="90170" marB="0">
                    <a:lnL w="12700">
                      <a:solidFill>
                        <a:srgbClr val="FFFFFF"/>
                      </a:solidFill>
                      <a:prstDash val="solid"/>
                    </a:lnL>
                    <a:solidFill>
                      <a:srgbClr val="87C6C7"/>
                    </a:solidFill>
                  </a:tcPr>
                </a:tc>
                <a:tc hMerge="1">
                  <a:txBody>
                    <a:bodyPr/>
                    <a:lstStyle/>
                    <a:p>
                      <a:endParaRPr/>
                    </a:p>
                  </a:txBody>
                  <a:tcPr marL="0" marR="0" marT="0" marB="0"/>
                </a:tc>
                <a:extLst>
                  <a:ext uri="{0D108BD9-81ED-4DB2-BD59-A6C34878D82A}">
                    <a16:rowId xmlns:a16="http://schemas.microsoft.com/office/drawing/2014/main" val="10000"/>
                  </a:ext>
                </a:extLst>
              </a:tr>
              <a:tr h="348615">
                <a:tc>
                  <a:txBody>
                    <a:bodyPr/>
                    <a:lstStyle/>
                    <a:p>
                      <a:pPr marL="71755">
                        <a:lnSpc>
                          <a:spcPct val="100000"/>
                        </a:lnSpc>
                        <a:spcBef>
                          <a:spcPts val="885"/>
                        </a:spcBef>
                      </a:pPr>
                      <a:r>
                        <a:rPr lang="en-US" sz="1000" spc="-10">
                          <a:solidFill>
                            <a:srgbClr val="00627E"/>
                          </a:solidFill>
                          <a:latin typeface="Avenir-Book"/>
                          <a:cs typeface="Avenir-Book"/>
                        </a:rPr>
                        <a:t>Name</a:t>
                      </a:r>
                      <a:r>
                        <a:rPr sz="1000" spc="-10">
                          <a:solidFill>
                            <a:srgbClr val="00627E"/>
                          </a:solidFill>
                          <a:latin typeface="Avenir-Book"/>
                          <a:cs typeface="Avenir-Book"/>
                        </a:rPr>
                        <a:t>:</a:t>
                      </a:r>
                      <a:endParaRPr sz="1000">
                        <a:latin typeface="Avenir-Book"/>
                        <a:cs typeface="Avenir-Book"/>
                      </a:endParaRPr>
                    </a:p>
                  </a:txBody>
                  <a:tcPr marL="0" marR="0" marT="112395" marB="0">
                    <a:solidFill>
                      <a:srgbClr val="D7EAEB"/>
                    </a:solidFill>
                  </a:tcPr>
                </a:tc>
                <a:tc>
                  <a:txBody>
                    <a:bodyPr/>
                    <a:lstStyle/>
                    <a:p>
                      <a:pPr marR="57785" algn="r">
                        <a:lnSpc>
                          <a:spcPct val="100000"/>
                        </a:lnSpc>
                        <a:spcBef>
                          <a:spcPts val="745"/>
                        </a:spcBef>
                      </a:pPr>
                      <a:endParaRPr sz="1100">
                        <a:latin typeface="Avenir-Book"/>
                        <a:cs typeface="Avenir-Book"/>
                      </a:endParaRPr>
                    </a:p>
                  </a:txBody>
                  <a:tcPr marL="0" marR="0" marT="94615" marB="0">
                    <a:lnR w="12700" cap="flat" cmpd="sng" algn="ctr">
                      <a:solidFill>
                        <a:srgbClr val="FFFFFF"/>
                      </a:solidFill>
                      <a:prstDash val="solid"/>
                      <a:round/>
                      <a:headEnd type="none" w="med" len="med"/>
                      <a:tailEnd type="none" w="med" len="med"/>
                    </a:lnR>
                    <a:solidFill>
                      <a:srgbClr val="D7EAEB"/>
                    </a:solidFill>
                  </a:tcPr>
                </a:tc>
                <a:tc>
                  <a:txBody>
                    <a:bodyPr/>
                    <a:lstStyle/>
                    <a:p>
                      <a:pPr marL="71755" marR="0" indent="0" defTabSz="914400" eaLnBrk="1" fontAlgn="auto" latinLnBrk="0" hangingPunct="1">
                        <a:lnSpc>
                          <a:spcPct val="100000"/>
                        </a:lnSpc>
                        <a:spcBef>
                          <a:spcPts val="885"/>
                        </a:spcBef>
                        <a:spcAft>
                          <a:spcPts val="0"/>
                        </a:spcAft>
                        <a:buClrTx/>
                        <a:buSzTx/>
                        <a:buFontTx/>
                        <a:buNone/>
                        <a:tabLst/>
                        <a:defRPr/>
                      </a:pPr>
                      <a:r>
                        <a:rPr lang="en-US" sz="1000">
                          <a:solidFill>
                            <a:srgbClr val="00627E"/>
                          </a:solidFill>
                          <a:latin typeface="Avenir-Book"/>
                          <a:cs typeface="Avenir-Book"/>
                        </a:rPr>
                        <a:t>Specimen </a:t>
                      </a:r>
                      <a:r>
                        <a:rPr sz="1000">
                          <a:solidFill>
                            <a:srgbClr val="00627E"/>
                          </a:solidFill>
                          <a:latin typeface="Avenir-Book"/>
                          <a:cs typeface="Avenir-Book"/>
                        </a:rPr>
                        <a:t>ID</a:t>
                      </a:r>
                      <a:r>
                        <a:rPr sz="1000" spc="-10">
                          <a:solidFill>
                            <a:srgbClr val="00627E"/>
                          </a:solidFill>
                          <a:latin typeface="Avenir-Book"/>
                          <a:cs typeface="Avenir-Book"/>
                        </a:rPr>
                        <a:t>:</a:t>
                      </a:r>
                      <a:endParaRPr sz="1000">
                        <a:latin typeface="Avenir-Book"/>
                        <a:cs typeface="Avenir-Book"/>
                      </a:endParaRPr>
                    </a:p>
                  </a:txBody>
                  <a:tcPr marL="0" marR="0" marT="112395" marB="0">
                    <a:lnL w="12700">
                      <a:solidFill>
                        <a:srgbClr val="FFFFFF"/>
                      </a:solidFill>
                      <a:prstDash val="solid"/>
                    </a:lnL>
                    <a:solidFill>
                      <a:srgbClr val="D7EAEB"/>
                    </a:solidFill>
                  </a:tcPr>
                </a:tc>
                <a:tc>
                  <a:txBody>
                    <a:bodyPr/>
                    <a:lstStyle/>
                    <a:p>
                      <a:pPr marR="68580" algn="r">
                        <a:lnSpc>
                          <a:spcPct val="100000"/>
                        </a:lnSpc>
                        <a:spcBef>
                          <a:spcPts val="745"/>
                        </a:spcBef>
                      </a:pPr>
                      <a:r>
                        <a:rPr lang="sk-SK" sz="1100" b="0" i="0" dirty="0">
                          <a:solidFill>
                            <a:schemeClr val="tx1"/>
                          </a:solidFill>
                          <a:effectLst/>
                          <a:latin typeface="+mn-lt"/>
                          <a:ea typeface="+mn-ea"/>
                          <a:cs typeface="+mn-cs"/>
                        </a:rPr>
                        <a:t>MDX-PT-70</a:t>
                      </a:r>
                      <a:endParaRPr lang="en-US" sz="1100" b="0" i="0" dirty="0">
                        <a:solidFill>
                          <a:schemeClr val="tx1"/>
                        </a:solidFill>
                        <a:effectLst/>
                        <a:latin typeface="+mn-lt"/>
                        <a:ea typeface="+mn-ea"/>
                        <a:cs typeface="+mn-cs"/>
                      </a:endParaRPr>
                    </a:p>
                  </a:txBody>
                  <a:tcPr marL="0" marR="0" marT="94615" marB="0">
                    <a:lnR w="12700" cap="flat" cmpd="sng" algn="ctr">
                      <a:solidFill>
                        <a:srgbClr val="FFFFFF"/>
                      </a:solidFill>
                      <a:prstDash val="solid"/>
                      <a:round/>
                      <a:headEnd type="none" w="med" len="med"/>
                      <a:tailEnd type="none" w="med" len="med"/>
                    </a:lnR>
                    <a:solidFill>
                      <a:srgbClr val="D7EAEB"/>
                    </a:solidFill>
                  </a:tcPr>
                </a:tc>
                <a:tc>
                  <a:txBody>
                    <a:bodyPr/>
                    <a:lstStyle/>
                    <a:p>
                      <a:pPr marL="71755">
                        <a:lnSpc>
                          <a:spcPct val="100000"/>
                        </a:lnSpc>
                        <a:spcBef>
                          <a:spcPts val="885"/>
                        </a:spcBef>
                      </a:pPr>
                      <a:r>
                        <a:rPr lang="en-US" sz="1000" spc="-10">
                          <a:solidFill>
                            <a:srgbClr val="00627E"/>
                          </a:solidFill>
                          <a:latin typeface="Avenir-Book"/>
                          <a:cs typeface="Avenir-Book"/>
                        </a:rPr>
                        <a:t>Name</a:t>
                      </a:r>
                      <a:r>
                        <a:rPr sz="1000" spc="-10">
                          <a:solidFill>
                            <a:srgbClr val="00627E"/>
                          </a:solidFill>
                          <a:latin typeface="Avenir-Book"/>
                          <a:cs typeface="Avenir-Book"/>
                        </a:rPr>
                        <a:t>:</a:t>
                      </a:r>
                      <a:endParaRPr sz="1000">
                        <a:latin typeface="Avenir-Book"/>
                        <a:cs typeface="Avenir-Book"/>
                      </a:endParaRPr>
                    </a:p>
                  </a:txBody>
                  <a:tcPr marL="0" marR="0" marT="112395" marB="0">
                    <a:lnL w="12700" cap="flat" cmpd="sng" algn="ctr">
                      <a:solidFill>
                        <a:srgbClr val="FFFFFF"/>
                      </a:solidFill>
                      <a:prstDash val="solid"/>
                      <a:round/>
                      <a:headEnd type="none" w="med" len="med"/>
                      <a:tailEnd type="none" w="med" len="med"/>
                    </a:lnL>
                    <a:solidFill>
                      <a:srgbClr val="D7EAEB"/>
                    </a:solidFill>
                  </a:tcPr>
                </a:tc>
                <a:tc>
                  <a:txBody>
                    <a:bodyPr/>
                    <a:lstStyle/>
                    <a:p>
                      <a:pPr marR="93980" algn="r">
                        <a:lnSpc>
                          <a:spcPct val="100000"/>
                        </a:lnSpc>
                        <a:spcBef>
                          <a:spcPts val="745"/>
                        </a:spcBef>
                      </a:pPr>
                      <a:endParaRPr sz="1100">
                        <a:latin typeface="Avenir-Book"/>
                        <a:cs typeface="Avenir-Book"/>
                      </a:endParaRPr>
                    </a:p>
                  </a:txBody>
                  <a:tcPr marL="0" marR="0" marT="94615" marB="0">
                    <a:solidFill>
                      <a:srgbClr val="D7EAEB"/>
                    </a:solidFill>
                  </a:tcPr>
                </a:tc>
                <a:extLst>
                  <a:ext uri="{0D108BD9-81ED-4DB2-BD59-A6C34878D82A}">
                    <a16:rowId xmlns:a16="http://schemas.microsoft.com/office/drawing/2014/main" val="10001"/>
                  </a:ext>
                </a:extLst>
              </a:tr>
              <a:tr h="332740">
                <a:tc>
                  <a:txBody>
                    <a:bodyPr/>
                    <a:lstStyle/>
                    <a:p>
                      <a:pPr marL="71755" marR="0" indent="0" defTabSz="914400" eaLnBrk="1" fontAlgn="auto" latinLnBrk="0" hangingPunct="1">
                        <a:lnSpc>
                          <a:spcPct val="100000"/>
                        </a:lnSpc>
                        <a:spcBef>
                          <a:spcPts val="825"/>
                        </a:spcBef>
                        <a:spcAft>
                          <a:spcPts val="0"/>
                        </a:spcAft>
                        <a:buClrTx/>
                        <a:buSzTx/>
                        <a:buFontTx/>
                        <a:buNone/>
                        <a:tabLst/>
                        <a:defRPr/>
                      </a:pPr>
                      <a:r>
                        <a:rPr sz="1000" spc="-25">
                          <a:solidFill>
                            <a:srgbClr val="00627E"/>
                          </a:solidFill>
                          <a:latin typeface="Avenir-Book"/>
                          <a:cs typeface="Avenir-Book"/>
                        </a:rPr>
                        <a:t>ID:</a:t>
                      </a:r>
                      <a:endParaRPr sz="1000">
                        <a:latin typeface="Avenir-Book"/>
                        <a:cs typeface="Avenir-Book"/>
                      </a:endParaRPr>
                    </a:p>
                  </a:txBody>
                  <a:tcPr marL="0" marR="0" marT="104775" marB="0">
                    <a:solidFill>
                      <a:srgbClr val="FFFFFF"/>
                    </a:solidFill>
                  </a:tcPr>
                </a:tc>
                <a:tc>
                  <a:txBody>
                    <a:bodyPr/>
                    <a:lstStyle/>
                    <a:p>
                      <a:pPr marR="57785" algn="r">
                        <a:lnSpc>
                          <a:spcPct val="100000"/>
                        </a:lnSpc>
                        <a:spcBef>
                          <a:spcPts val="740"/>
                        </a:spcBef>
                      </a:pPr>
                      <a:endParaRPr sz="1100" spc="-25">
                        <a:solidFill>
                          <a:schemeClr val="tx1"/>
                        </a:solidFill>
                        <a:latin typeface="Avenir-Book"/>
                        <a:cs typeface="Avenir-Book"/>
                      </a:endParaRPr>
                    </a:p>
                  </a:txBody>
                  <a:tcPr marL="0" marR="0" marT="93980" marB="0">
                    <a:lnR w="12700" cap="flat" cmpd="sng" algn="ctr">
                      <a:solidFill>
                        <a:srgbClr val="FFFFFF"/>
                      </a:solidFill>
                      <a:prstDash val="solid"/>
                      <a:round/>
                      <a:headEnd type="none" w="med" len="med"/>
                      <a:tailEnd type="none" w="med" len="med"/>
                    </a:lnR>
                    <a:solidFill>
                      <a:srgbClr val="FFFFFF"/>
                    </a:solidFill>
                  </a:tcPr>
                </a:tc>
                <a:tc>
                  <a:txBody>
                    <a:bodyPr/>
                    <a:lstStyle/>
                    <a:p>
                      <a:pPr marL="71755">
                        <a:lnSpc>
                          <a:spcPct val="100000"/>
                        </a:lnSpc>
                        <a:spcBef>
                          <a:spcPts val="825"/>
                        </a:spcBef>
                      </a:pPr>
                      <a:r>
                        <a:rPr lang="en-US" sz="1000">
                          <a:solidFill>
                            <a:srgbClr val="00627E"/>
                          </a:solidFill>
                          <a:latin typeface="Avenir-Book"/>
                          <a:cs typeface="Avenir-Book"/>
                        </a:rPr>
                        <a:t>Date of collection</a:t>
                      </a:r>
                      <a:r>
                        <a:rPr sz="1000" spc="-10">
                          <a:solidFill>
                            <a:srgbClr val="00627E"/>
                          </a:solidFill>
                          <a:latin typeface="Avenir-Book"/>
                          <a:cs typeface="Avenir-Book"/>
                        </a:rPr>
                        <a:t>:</a:t>
                      </a:r>
                      <a:endParaRPr sz="1000">
                        <a:latin typeface="Avenir-Book"/>
                        <a:cs typeface="Avenir-Book"/>
                      </a:endParaRPr>
                    </a:p>
                  </a:txBody>
                  <a:tcPr marL="0" marR="0" marT="104775" marB="0">
                    <a:lnL w="12700">
                      <a:solidFill>
                        <a:srgbClr val="FFFFFF"/>
                      </a:solidFill>
                      <a:prstDash val="solid"/>
                    </a:lnL>
                    <a:solidFill>
                      <a:srgbClr val="FFFFFF"/>
                    </a:solidFill>
                  </a:tcPr>
                </a:tc>
                <a:tc>
                  <a:txBody>
                    <a:bodyPr/>
                    <a:lstStyle/>
                    <a:p>
                      <a:pPr marR="68580" algn="r">
                        <a:lnSpc>
                          <a:spcPct val="100000"/>
                        </a:lnSpc>
                        <a:spcBef>
                          <a:spcPts val="740"/>
                        </a:spcBef>
                      </a:pPr>
                      <a:endParaRPr lang="en-US" sz="1100">
                        <a:latin typeface="Avenir-Book"/>
                        <a:cs typeface="Avenir-Book"/>
                      </a:endParaRPr>
                    </a:p>
                  </a:txBody>
                  <a:tcPr marL="0" marR="0" marT="93980" marB="0">
                    <a:lnR w="12700" cap="flat" cmpd="sng" algn="ctr">
                      <a:solidFill>
                        <a:srgbClr val="FFFFFF"/>
                      </a:solidFill>
                      <a:prstDash val="solid"/>
                      <a:round/>
                      <a:headEnd type="none" w="med" len="med"/>
                      <a:tailEnd type="none" w="med" len="med"/>
                    </a:lnR>
                    <a:solidFill>
                      <a:srgbClr val="FFFFFF"/>
                    </a:solidFill>
                  </a:tcPr>
                </a:tc>
                <a:tc>
                  <a:txBody>
                    <a:bodyPr/>
                    <a:lstStyle/>
                    <a:p>
                      <a:pPr marL="71755">
                        <a:lnSpc>
                          <a:spcPct val="100000"/>
                        </a:lnSpc>
                        <a:spcBef>
                          <a:spcPts val="825"/>
                        </a:spcBef>
                      </a:pPr>
                      <a:r>
                        <a:rPr sz="1000" spc="-10">
                          <a:solidFill>
                            <a:srgbClr val="00627E"/>
                          </a:solidFill>
                          <a:latin typeface="Avenir-Book"/>
                          <a:cs typeface="Avenir-Book"/>
                        </a:rPr>
                        <a:t>Ad</a:t>
                      </a:r>
                      <a:r>
                        <a:rPr lang="en-US" sz="1000" spc="-10">
                          <a:solidFill>
                            <a:srgbClr val="00627E"/>
                          </a:solidFill>
                          <a:latin typeface="Avenir-Book"/>
                          <a:cs typeface="Avenir-Book"/>
                        </a:rPr>
                        <a:t>dress</a:t>
                      </a:r>
                      <a:r>
                        <a:rPr sz="1000" spc="-10">
                          <a:solidFill>
                            <a:srgbClr val="00627E"/>
                          </a:solidFill>
                          <a:latin typeface="Avenir-Book"/>
                          <a:cs typeface="Avenir-Book"/>
                        </a:rPr>
                        <a:t>:</a:t>
                      </a:r>
                      <a:endParaRPr sz="1000">
                        <a:latin typeface="Avenir-Book"/>
                        <a:cs typeface="Avenir-Book"/>
                      </a:endParaRPr>
                    </a:p>
                  </a:txBody>
                  <a:tcPr marL="0" marR="0" marT="104775" marB="0">
                    <a:lnL w="12700" cap="flat" cmpd="sng" algn="ctr">
                      <a:solidFill>
                        <a:srgbClr val="FFFFFF"/>
                      </a:solidFill>
                      <a:prstDash val="solid"/>
                      <a:round/>
                      <a:headEnd type="none" w="med" len="med"/>
                      <a:tailEnd type="none" w="med" len="med"/>
                    </a:lnL>
                    <a:solidFill>
                      <a:srgbClr val="FFFFFF"/>
                    </a:solidFill>
                  </a:tcPr>
                </a:tc>
                <a:tc>
                  <a:txBody>
                    <a:bodyPr/>
                    <a:lstStyle/>
                    <a:p>
                      <a:pPr marR="93980" algn="r">
                        <a:lnSpc>
                          <a:spcPct val="100000"/>
                        </a:lnSpc>
                        <a:spcBef>
                          <a:spcPts val="740"/>
                        </a:spcBef>
                      </a:pPr>
                      <a:endParaRPr lang="it-IT" sz="1100">
                        <a:latin typeface="Avenir-Book"/>
                        <a:cs typeface="Avenir-Book"/>
                      </a:endParaRPr>
                    </a:p>
                  </a:txBody>
                  <a:tcPr marL="0" marR="0" marT="93980" marB="0">
                    <a:solidFill>
                      <a:srgbClr val="FFFFFF"/>
                    </a:solidFill>
                  </a:tcPr>
                </a:tc>
                <a:extLst>
                  <a:ext uri="{0D108BD9-81ED-4DB2-BD59-A6C34878D82A}">
                    <a16:rowId xmlns:a16="http://schemas.microsoft.com/office/drawing/2014/main" val="10002"/>
                  </a:ext>
                </a:extLst>
              </a:tr>
              <a:tr h="332740">
                <a:tc>
                  <a:txBody>
                    <a:bodyPr/>
                    <a:lstStyle/>
                    <a:p>
                      <a:pPr marL="71755">
                        <a:lnSpc>
                          <a:spcPct val="100000"/>
                        </a:lnSpc>
                        <a:spcBef>
                          <a:spcPts val="825"/>
                        </a:spcBef>
                      </a:pPr>
                      <a:r>
                        <a:rPr lang="en-US" sz="1000">
                          <a:solidFill>
                            <a:srgbClr val="00627E"/>
                          </a:solidFill>
                          <a:latin typeface="Avenir-Book"/>
                          <a:cs typeface="Avenir-Book"/>
                        </a:rPr>
                        <a:t>Report date</a:t>
                      </a:r>
                      <a:r>
                        <a:rPr sz="1000" spc="-10">
                          <a:solidFill>
                            <a:srgbClr val="00627E"/>
                          </a:solidFill>
                          <a:latin typeface="Avenir-Book"/>
                          <a:cs typeface="Avenir-Book"/>
                        </a:rPr>
                        <a:t>:</a:t>
                      </a:r>
                      <a:endParaRPr sz="1000">
                        <a:latin typeface="Avenir-Book"/>
                        <a:cs typeface="Avenir-Book"/>
                      </a:endParaRPr>
                    </a:p>
                  </a:txBody>
                  <a:tcPr marL="0" marR="0" marT="104775" marB="0">
                    <a:solidFill>
                      <a:srgbClr val="D7EAEB"/>
                    </a:solidFill>
                  </a:tcPr>
                </a:tc>
                <a:tc>
                  <a:txBody>
                    <a:bodyPr/>
                    <a:lstStyle/>
                    <a:p>
                      <a:pPr marL="0" marR="57785" lvl="0" indent="0" algn="r" defTabSz="914400" eaLnBrk="1" fontAlgn="auto" latinLnBrk="0" hangingPunct="1">
                        <a:lnSpc>
                          <a:spcPct val="100000"/>
                        </a:lnSpc>
                        <a:spcBef>
                          <a:spcPts val="715"/>
                        </a:spcBef>
                        <a:spcAft>
                          <a:spcPts val="0"/>
                        </a:spcAft>
                        <a:buClrTx/>
                        <a:buSzTx/>
                        <a:buFontTx/>
                        <a:buNone/>
                        <a:tabLst/>
                        <a:defRPr/>
                      </a:pPr>
                      <a:endParaRPr lang="en-US" sz="1100" spc="-25" dirty="0">
                        <a:solidFill>
                          <a:schemeClr val="tx1"/>
                        </a:solidFill>
                        <a:latin typeface="Avenir-Book"/>
                        <a:cs typeface="Avenir-Book"/>
                      </a:endParaRPr>
                    </a:p>
                  </a:txBody>
                  <a:tcPr marL="0" marR="0" marT="90805" marB="0">
                    <a:lnR w="12700" cap="flat" cmpd="sng" algn="ctr">
                      <a:solidFill>
                        <a:srgbClr val="FFFFFF"/>
                      </a:solidFill>
                      <a:prstDash val="solid"/>
                      <a:round/>
                      <a:headEnd type="none" w="med" len="med"/>
                      <a:tailEnd type="none" w="med" len="med"/>
                    </a:lnR>
                    <a:solidFill>
                      <a:srgbClr val="D7EAEB"/>
                    </a:solidFill>
                  </a:tcPr>
                </a:tc>
                <a:tc>
                  <a:txBody>
                    <a:bodyPr/>
                    <a:lstStyle/>
                    <a:p>
                      <a:pPr marL="71755">
                        <a:lnSpc>
                          <a:spcPct val="100000"/>
                        </a:lnSpc>
                        <a:spcBef>
                          <a:spcPts val="825"/>
                        </a:spcBef>
                      </a:pPr>
                      <a:r>
                        <a:rPr sz="1000" spc="-20">
                          <a:solidFill>
                            <a:srgbClr val="00627E"/>
                          </a:solidFill>
                          <a:latin typeface="Avenir-Book"/>
                          <a:cs typeface="Avenir-Book"/>
                        </a:rPr>
                        <a:t>T</a:t>
                      </a:r>
                      <a:r>
                        <a:rPr lang="en-US" sz="1000" spc="-20">
                          <a:solidFill>
                            <a:srgbClr val="00627E"/>
                          </a:solidFill>
                          <a:latin typeface="Avenir-Book"/>
                          <a:cs typeface="Avenir-Book"/>
                        </a:rPr>
                        <a:t>ype:</a:t>
                      </a:r>
                      <a:endParaRPr sz="1000">
                        <a:latin typeface="Avenir-Book"/>
                        <a:cs typeface="Avenir-Book"/>
                      </a:endParaRPr>
                    </a:p>
                  </a:txBody>
                  <a:tcPr marL="0" marR="0" marT="104775" marB="0">
                    <a:lnL w="12700">
                      <a:solidFill>
                        <a:srgbClr val="FFFFFF"/>
                      </a:solidFill>
                      <a:prstDash val="solid"/>
                    </a:lnL>
                    <a:solidFill>
                      <a:srgbClr val="D7EAEB"/>
                    </a:solidFill>
                  </a:tcPr>
                </a:tc>
                <a:tc>
                  <a:txBody>
                    <a:bodyPr/>
                    <a:lstStyle/>
                    <a:p>
                      <a:pPr marR="68580" algn="r">
                        <a:lnSpc>
                          <a:spcPct val="100000"/>
                        </a:lnSpc>
                        <a:spcBef>
                          <a:spcPts val="715"/>
                        </a:spcBef>
                      </a:pPr>
                      <a:endParaRPr lang="en-US" sz="1100" dirty="0">
                        <a:latin typeface="Avenir-Book"/>
                        <a:cs typeface="Avenir-Book"/>
                      </a:endParaRPr>
                    </a:p>
                  </a:txBody>
                  <a:tcPr marL="0" marR="0" marT="90805" marB="0">
                    <a:lnR w="12700" cap="flat" cmpd="sng" algn="ctr">
                      <a:solidFill>
                        <a:srgbClr val="FFFFFF"/>
                      </a:solidFill>
                      <a:prstDash val="solid"/>
                      <a:round/>
                      <a:headEnd type="none" w="med" len="med"/>
                      <a:tailEnd type="none" w="med" len="med"/>
                    </a:lnR>
                    <a:solidFill>
                      <a:srgbClr val="D7EAEB"/>
                    </a:solidFill>
                  </a:tcPr>
                </a:tc>
                <a:tc>
                  <a:txBody>
                    <a:bodyPr/>
                    <a:lstStyle/>
                    <a:p>
                      <a:pPr marL="71755">
                        <a:lnSpc>
                          <a:spcPct val="100000"/>
                        </a:lnSpc>
                        <a:spcBef>
                          <a:spcPts val="825"/>
                        </a:spcBef>
                      </a:pPr>
                      <a:r>
                        <a:rPr lang="en-US" sz="1000" spc="-10">
                          <a:solidFill>
                            <a:srgbClr val="00627E"/>
                          </a:solidFill>
                          <a:latin typeface="Avenir-Book"/>
                          <a:cs typeface="Avenir-Book"/>
                        </a:rPr>
                        <a:t>C</a:t>
                      </a:r>
                      <a:r>
                        <a:rPr sz="1000" spc="-10">
                          <a:solidFill>
                            <a:srgbClr val="00627E"/>
                          </a:solidFill>
                          <a:latin typeface="Avenir-Book"/>
                          <a:cs typeface="Avenir-Book"/>
                        </a:rPr>
                        <a:t>ont</a:t>
                      </a:r>
                      <a:r>
                        <a:rPr lang="en-US" sz="1000" spc="-10">
                          <a:solidFill>
                            <a:srgbClr val="00627E"/>
                          </a:solidFill>
                          <a:latin typeface="Avenir-Book"/>
                          <a:cs typeface="Avenir-Book"/>
                        </a:rPr>
                        <a:t>ac</a:t>
                      </a:r>
                      <a:r>
                        <a:rPr sz="1000" spc="-10">
                          <a:solidFill>
                            <a:srgbClr val="00627E"/>
                          </a:solidFill>
                          <a:latin typeface="Avenir-Book"/>
                          <a:cs typeface="Avenir-Book"/>
                        </a:rPr>
                        <a:t>t:</a:t>
                      </a:r>
                      <a:endParaRPr sz="1000">
                        <a:latin typeface="Avenir-Book"/>
                        <a:cs typeface="Avenir-Book"/>
                      </a:endParaRPr>
                    </a:p>
                  </a:txBody>
                  <a:tcPr marL="0" marR="0" marT="104775" marB="0">
                    <a:lnL w="12700" cap="flat" cmpd="sng" algn="ctr">
                      <a:solidFill>
                        <a:srgbClr val="FFFFFF"/>
                      </a:solidFill>
                      <a:prstDash val="solid"/>
                      <a:round/>
                      <a:headEnd type="none" w="med" len="med"/>
                      <a:tailEnd type="none" w="med" len="med"/>
                    </a:lnL>
                    <a:solidFill>
                      <a:srgbClr val="D7EAEB"/>
                    </a:solidFill>
                  </a:tcPr>
                </a:tc>
                <a:tc>
                  <a:txBody>
                    <a:bodyPr/>
                    <a:lstStyle/>
                    <a:p>
                      <a:pPr marL="0" marR="93980" lvl="0" indent="0" algn="r" defTabSz="914400" eaLnBrk="1" fontAlgn="auto" latinLnBrk="0" hangingPunct="1">
                        <a:lnSpc>
                          <a:spcPct val="100000"/>
                        </a:lnSpc>
                        <a:spcBef>
                          <a:spcPts val="715"/>
                        </a:spcBef>
                        <a:spcAft>
                          <a:spcPts val="0"/>
                        </a:spcAft>
                        <a:buClrTx/>
                        <a:buSzTx/>
                        <a:buFontTx/>
                        <a:buNone/>
                        <a:tabLst/>
                        <a:defRPr/>
                      </a:pPr>
                      <a:endParaRPr lang="en-US" sz="1100" dirty="0">
                        <a:latin typeface="Avenir-Book"/>
                        <a:cs typeface="Avenir-Book"/>
                      </a:endParaRPr>
                    </a:p>
                  </a:txBody>
                  <a:tcPr marL="0" marR="0" marT="90805" marB="0">
                    <a:solidFill>
                      <a:srgbClr val="D7EAEB"/>
                    </a:solidFill>
                  </a:tcPr>
                </a:tc>
                <a:extLst>
                  <a:ext uri="{0D108BD9-81ED-4DB2-BD59-A6C34878D82A}">
                    <a16:rowId xmlns:a16="http://schemas.microsoft.com/office/drawing/2014/main" val="10003"/>
                  </a:ext>
                </a:extLst>
              </a:tr>
            </a:tbl>
          </a:graphicData>
        </a:graphic>
      </p:graphicFrame>
      <p:sp>
        <p:nvSpPr>
          <p:cNvPr id="3" name="object 3"/>
          <p:cNvSpPr txBox="1">
            <a:spLocks noGrp="1"/>
          </p:cNvSpPr>
          <p:nvPr>
            <p:ph type="title"/>
          </p:nvPr>
        </p:nvSpPr>
        <p:spPr>
          <a:prstGeom prst="rect">
            <a:avLst/>
          </a:prstGeom>
        </p:spPr>
        <p:txBody>
          <a:bodyPr vert="horz" wrap="square" lIns="0" tIns="13335" rIns="0" bIns="0" rtlCol="0">
            <a:spAutoFit/>
          </a:bodyPr>
          <a:lstStyle/>
          <a:p>
            <a:pPr marL="12700" marR="5080">
              <a:lnSpc>
                <a:spcPct val="100000"/>
              </a:lnSpc>
              <a:spcBef>
                <a:spcPts val="105"/>
              </a:spcBef>
            </a:pPr>
            <a:r>
              <a:rPr lang="sk-SK" spc="-10"/>
              <a:t>Multiplex8+ </a:t>
            </a:r>
            <a:r>
              <a:rPr lang="en-US" spc="-10"/>
              <a:t>RESULTS</a:t>
            </a:r>
            <a:endParaRPr lang="sk-SK" spc="-10"/>
          </a:p>
        </p:txBody>
      </p:sp>
      <p:grpSp>
        <p:nvGrpSpPr>
          <p:cNvPr id="4" name="object 4"/>
          <p:cNvGrpSpPr/>
          <p:nvPr/>
        </p:nvGrpSpPr>
        <p:grpSpPr>
          <a:xfrm>
            <a:off x="6433248" y="287998"/>
            <a:ext cx="838835" cy="749300"/>
            <a:chOff x="6433248" y="287998"/>
            <a:chExt cx="838835" cy="749300"/>
          </a:xfrm>
        </p:grpSpPr>
        <p:pic>
          <p:nvPicPr>
            <p:cNvPr id="5" name="object 5"/>
            <p:cNvPicPr/>
            <p:nvPr/>
          </p:nvPicPr>
          <p:blipFill>
            <a:blip r:embed="rId3" cstate="print"/>
            <a:stretch>
              <a:fillRect/>
            </a:stretch>
          </p:blipFill>
          <p:spPr>
            <a:xfrm>
              <a:off x="6433414" y="297624"/>
              <a:ext cx="147929" cy="141909"/>
            </a:xfrm>
            <a:prstGeom prst="rect">
              <a:avLst/>
            </a:prstGeom>
          </p:spPr>
        </p:pic>
        <p:pic>
          <p:nvPicPr>
            <p:cNvPr id="6" name="object 6"/>
            <p:cNvPicPr/>
            <p:nvPr/>
          </p:nvPicPr>
          <p:blipFill>
            <a:blip r:embed="rId4" cstate="print"/>
            <a:stretch>
              <a:fillRect/>
            </a:stretch>
          </p:blipFill>
          <p:spPr>
            <a:xfrm>
              <a:off x="6611806" y="344528"/>
              <a:ext cx="84188" cy="97408"/>
            </a:xfrm>
            <a:prstGeom prst="rect">
              <a:avLst/>
            </a:prstGeom>
          </p:spPr>
        </p:pic>
        <p:sp>
          <p:nvSpPr>
            <p:cNvPr id="7" name="object 7"/>
            <p:cNvSpPr/>
            <p:nvPr/>
          </p:nvSpPr>
          <p:spPr>
            <a:xfrm>
              <a:off x="6724662" y="287997"/>
              <a:ext cx="144780" cy="154305"/>
            </a:xfrm>
            <a:custGeom>
              <a:avLst/>
              <a:gdLst/>
              <a:ahLst/>
              <a:cxnLst/>
              <a:rect l="l" t="t" r="r" b="b"/>
              <a:pathLst>
                <a:path w="144779" h="154304">
                  <a:moveTo>
                    <a:pt x="18021" y="0"/>
                  </a:moveTo>
                  <a:lnTo>
                    <a:pt x="0" y="0"/>
                  </a:lnTo>
                  <a:lnTo>
                    <a:pt x="0" y="151536"/>
                  </a:lnTo>
                  <a:lnTo>
                    <a:pt x="18021" y="151536"/>
                  </a:lnTo>
                  <a:lnTo>
                    <a:pt x="18021" y="0"/>
                  </a:lnTo>
                  <a:close/>
                </a:path>
                <a:path w="144779" h="154304">
                  <a:moveTo>
                    <a:pt x="98209" y="134315"/>
                  </a:moveTo>
                  <a:lnTo>
                    <a:pt x="96329" y="135382"/>
                  </a:lnTo>
                  <a:lnTo>
                    <a:pt x="94259" y="136118"/>
                  </a:lnTo>
                  <a:lnTo>
                    <a:pt x="87515" y="137121"/>
                  </a:lnTo>
                  <a:lnTo>
                    <a:pt x="81902" y="137121"/>
                  </a:lnTo>
                  <a:lnTo>
                    <a:pt x="71742" y="72174"/>
                  </a:lnTo>
                  <a:lnTo>
                    <a:pt x="97599" y="72174"/>
                  </a:lnTo>
                  <a:lnTo>
                    <a:pt x="97599" y="56540"/>
                  </a:lnTo>
                  <a:lnTo>
                    <a:pt x="71742" y="56540"/>
                  </a:lnTo>
                  <a:lnTo>
                    <a:pt x="71742" y="29883"/>
                  </a:lnTo>
                  <a:lnTo>
                    <a:pt x="53695" y="29883"/>
                  </a:lnTo>
                  <a:lnTo>
                    <a:pt x="53695" y="56540"/>
                  </a:lnTo>
                  <a:lnTo>
                    <a:pt x="32854" y="56540"/>
                  </a:lnTo>
                  <a:lnTo>
                    <a:pt x="32854" y="72174"/>
                  </a:lnTo>
                  <a:lnTo>
                    <a:pt x="53695" y="72174"/>
                  </a:lnTo>
                  <a:lnTo>
                    <a:pt x="53695" y="125564"/>
                  </a:lnTo>
                  <a:lnTo>
                    <a:pt x="54533" y="137020"/>
                  </a:lnTo>
                  <a:lnTo>
                    <a:pt x="75018" y="153949"/>
                  </a:lnTo>
                  <a:lnTo>
                    <a:pt x="83832" y="153949"/>
                  </a:lnTo>
                  <a:lnTo>
                    <a:pt x="93294" y="152781"/>
                  </a:lnTo>
                  <a:lnTo>
                    <a:pt x="96062" y="151955"/>
                  </a:lnTo>
                  <a:lnTo>
                    <a:pt x="98209" y="150749"/>
                  </a:lnTo>
                  <a:lnTo>
                    <a:pt x="98209" y="134315"/>
                  </a:lnTo>
                  <a:close/>
                </a:path>
                <a:path w="144779" h="154304">
                  <a:moveTo>
                    <a:pt x="140296" y="56540"/>
                  </a:moveTo>
                  <a:lnTo>
                    <a:pt x="122262" y="56540"/>
                  </a:lnTo>
                  <a:lnTo>
                    <a:pt x="122262" y="151549"/>
                  </a:lnTo>
                  <a:lnTo>
                    <a:pt x="140296" y="151549"/>
                  </a:lnTo>
                  <a:lnTo>
                    <a:pt x="140296" y="56540"/>
                  </a:lnTo>
                  <a:close/>
                </a:path>
                <a:path w="144779" h="154304">
                  <a:moveTo>
                    <a:pt x="144513" y="18859"/>
                  </a:moveTo>
                  <a:lnTo>
                    <a:pt x="143205" y="15748"/>
                  </a:lnTo>
                  <a:lnTo>
                    <a:pt x="137998" y="10541"/>
                  </a:lnTo>
                  <a:lnTo>
                    <a:pt x="134886" y="9232"/>
                  </a:lnTo>
                  <a:lnTo>
                    <a:pt x="127673" y="9232"/>
                  </a:lnTo>
                  <a:lnTo>
                    <a:pt x="124561" y="10541"/>
                  </a:lnTo>
                  <a:lnTo>
                    <a:pt x="119354" y="15748"/>
                  </a:lnTo>
                  <a:lnTo>
                    <a:pt x="118046" y="18859"/>
                  </a:lnTo>
                  <a:lnTo>
                    <a:pt x="118046" y="26073"/>
                  </a:lnTo>
                  <a:lnTo>
                    <a:pt x="119354" y="29184"/>
                  </a:lnTo>
                  <a:lnTo>
                    <a:pt x="124561" y="34391"/>
                  </a:lnTo>
                  <a:lnTo>
                    <a:pt x="127673" y="35699"/>
                  </a:lnTo>
                  <a:lnTo>
                    <a:pt x="134886" y="35699"/>
                  </a:lnTo>
                  <a:lnTo>
                    <a:pt x="137998" y="34391"/>
                  </a:lnTo>
                  <a:lnTo>
                    <a:pt x="143205" y="29184"/>
                  </a:lnTo>
                  <a:lnTo>
                    <a:pt x="144513" y="26073"/>
                  </a:lnTo>
                  <a:lnTo>
                    <a:pt x="144513" y="18859"/>
                  </a:lnTo>
                  <a:close/>
                </a:path>
              </a:pathLst>
            </a:custGeom>
            <a:solidFill>
              <a:srgbClr val="00627E"/>
            </a:solidFill>
          </p:spPr>
          <p:txBody>
            <a:bodyPr wrap="square" lIns="0" tIns="0" rIns="0" bIns="0" rtlCol="0"/>
            <a:lstStyle/>
            <a:p>
              <a:endParaRPr lang="sk-SK">
                <a:highlight>
                  <a:srgbClr val="FFFF00"/>
                </a:highlight>
              </a:endParaRPr>
            </a:p>
          </p:txBody>
        </p:sp>
        <p:pic>
          <p:nvPicPr>
            <p:cNvPr id="8" name="object 8"/>
            <p:cNvPicPr/>
            <p:nvPr/>
          </p:nvPicPr>
          <p:blipFill>
            <a:blip r:embed="rId5" cstate="print"/>
            <a:stretch>
              <a:fillRect/>
            </a:stretch>
          </p:blipFill>
          <p:spPr>
            <a:xfrm>
              <a:off x="6893624" y="342126"/>
              <a:ext cx="99822" cy="153936"/>
            </a:xfrm>
            <a:prstGeom prst="rect">
              <a:avLst/>
            </a:prstGeom>
          </p:spPr>
        </p:pic>
        <p:sp>
          <p:nvSpPr>
            <p:cNvPr id="9" name="object 9"/>
            <p:cNvSpPr/>
            <p:nvPr/>
          </p:nvSpPr>
          <p:spPr>
            <a:xfrm>
              <a:off x="7017499" y="287998"/>
              <a:ext cx="18415" cy="151765"/>
            </a:xfrm>
            <a:custGeom>
              <a:avLst/>
              <a:gdLst/>
              <a:ahLst/>
              <a:cxnLst/>
              <a:rect l="l" t="t" r="r" b="b"/>
              <a:pathLst>
                <a:path w="18415" h="151765">
                  <a:moveTo>
                    <a:pt x="18033" y="0"/>
                  </a:moveTo>
                  <a:lnTo>
                    <a:pt x="0" y="0"/>
                  </a:lnTo>
                  <a:lnTo>
                    <a:pt x="0" y="151536"/>
                  </a:lnTo>
                  <a:lnTo>
                    <a:pt x="18033" y="151536"/>
                  </a:lnTo>
                  <a:lnTo>
                    <a:pt x="18033" y="0"/>
                  </a:lnTo>
                  <a:close/>
                </a:path>
              </a:pathLst>
            </a:custGeom>
            <a:solidFill>
              <a:srgbClr val="00627E"/>
            </a:solidFill>
          </p:spPr>
          <p:txBody>
            <a:bodyPr wrap="square" lIns="0" tIns="0" rIns="0" bIns="0" rtlCol="0"/>
            <a:lstStyle/>
            <a:p>
              <a:endParaRPr lang="sk-SK">
                <a:highlight>
                  <a:srgbClr val="FFFF00"/>
                </a:highlight>
              </a:endParaRPr>
            </a:p>
          </p:txBody>
        </p:sp>
        <p:pic>
          <p:nvPicPr>
            <p:cNvPr id="10" name="object 10"/>
            <p:cNvPicPr/>
            <p:nvPr/>
          </p:nvPicPr>
          <p:blipFill>
            <a:blip r:embed="rId6" cstate="print"/>
            <a:stretch>
              <a:fillRect/>
            </a:stretch>
          </p:blipFill>
          <p:spPr>
            <a:xfrm>
              <a:off x="7058586" y="342119"/>
              <a:ext cx="206258" cy="99822"/>
            </a:xfrm>
            <a:prstGeom prst="rect">
              <a:avLst/>
            </a:prstGeom>
          </p:spPr>
        </p:pic>
        <p:sp>
          <p:nvSpPr>
            <p:cNvPr id="11" name="object 11"/>
            <p:cNvSpPr/>
            <p:nvPr/>
          </p:nvSpPr>
          <p:spPr>
            <a:xfrm>
              <a:off x="6590085" y="533120"/>
              <a:ext cx="681990" cy="504190"/>
            </a:xfrm>
            <a:custGeom>
              <a:avLst/>
              <a:gdLst/>
              <a:ahLst/>
              <a:cxnLst/>
              <a:rect l="l" t="t" r="r" b="b"/>
              <a:pathLst>
                <a:path w="681990" h="504190">
                  <a:moveTo>
                    <a:pt x="309689" y="0"/>
                  </a:moveTo>
                  <a:lnTo>
                    <a:pt x="0" y="0"/>
                  </a:lnTo>
                  <a:lnTo>
                    <a:pt x="0" y="503948"/>
                  </a:lnTo>
                  <a:lnTo>
                    <a:pt x="299719" y="503948"/>
                  </a:lnTo>
                  <a:lnTo>
                    <a:pt x="372053" y="401421"/>
                  </a:lnTo>
                  <a:lnTo>
                    <a:pt x="111036" y="401421"/>
                  </a:lnTo>
                  <a:lnTo>
                    <a:pt x="111036" y="102463"/>
                  </a:lnTo>
                  <a:lnTo>
                    <a:pt x="376947" y="102463"/>
                  </a:lnTo>
                  <a:lnTo>
                    <a:pt x="309689" y="0"/>
                  </a:lnTo>
                  <a:close/>
                </a:path>
                <a:path w="681990" h="504190">
                  <a:moveTo>
                    <a:pt x="542490" y="331965"/>
                  </a:moveTo>
                  <a:lnTo>
                    <a:pt x="421055" y="331965"/>
                  </a:lnTo>
                  <a:lnTo>
                    <a:pt x="542404" y="503948"/>
                  </a:lnTo>
                  <a:lnTo>
                    <a:pt x="681913" y="503948"/>
                  </a:lnTo>
                  <a:lnTo>
                    <a:pt x="542490" y="331965"/>
                  </a:lnTo>
                  <a:close/>
                </a:path>
                <a:path w="681990" h="504190">
                  <a:moveTo>
                    <a:pt x="376947" y="102463"/>
                  </a:moveTo>
                  <a:lnTo>
                    <a:pt x="248069" y="102463"/>
                  </a:lnTo>
                  <a:lnTo>
                    <a:pt x="363054" y="253733"/>
                  </a:lnTo>
                  <a:lnTo>
                    <a:pt x="243331" y="401421"/>
                  </a:lnTo>
                  <a:lnTo>
                    <a:pt x="372053" y="401421"/>
                  </a:lnTo>
                  <a:lnTo>
                    <a:pt x="421055" y="331965"/>
                  </a:lnTo>
                  <a:lnTo>
                    <a:pt x="542490" y="331965"/>
                  </a:lnTo>
                  <a:lnTo>
                    <a:pt x="479069" y="253733"/>
                  </a:lnTo>
                  <a:lnTo>
                    <a:pt x="542978" y="169659"/>
                  </a:lnTo>
                  <a:lnTo>
                    <a:pt x="421055" y="169659"/>
                  </a:lnTo>
                  <a:lnTo>
                    <a:pt x="376947" y="102463"/>
                  </a:lnTo>
                  <a:close/>
                </a:path>
                <a:path w="681990" h="504190">
                  <a:moveTo>
                    <a:pt x="671944" y="0"/>
                  </a:moveTo>
                  <a:lnTo>
                    <a:pt x="532434" y="0"/>
                  </a:lnTo>
                  <a:lnTo>
                    <a:pt x="421055" y="169659"/>
                  </a:lnTo>
                  <a:lnTo>
                    <a:pt x="542978" y="169659"/>
                  </a:lnTo>
                  <a:lnTo>
                    <a:pt x="671944" y="0"/>
                  </a:lnTo>
                  <a:close/>
                </a:path>
              </a:pathLst>
            </a:custGeom>
            <a:solidFill>
              <a:srgbClr val="00627E"/>
            </a:solidFill>
          </p:spPr>
          <p:txBody>
            <a:bodyPr wrap="square" lIns="0" tIns="0" rIns="0" bIns="0" rtlCol="0"/>
            <a:lstStyle/>
            <a:p>
              <a:endParaRPr lang="sk-SK">
                <a:highlight>
                  <a:srgbClr val="FFFF00"/>
                </a:highlight>
              </a:endParaRPr>
            </a:p>
          </p:txBody>
        </p:sp>
        <p:sp>
          <p:nvSpPr>
            <p:cNvPr id="12" name="object 12"/>
            <p:cNvSpPr/>
            <p:nvPr/>
          </p:nvSpPr>
          <p:spPr>
            <a:xfrm>
              <a:off x="6750253" y="533113"/>
              <a:ext cx="316230" cy="504190"/>
            </a:xfrm>
            <a:custGeom>
              <a:avLst/>
              <a:gdLst/>
              <a:ahLst/>
              <a:cxnLst/>
              <a:rect l="l" t="t" r="r" b="b"/>
              <a:pathLst>
                <a:path w="316229" h="504190">
                  <a:moveTo>
                    <a:pt x="149478" y="0"/>
                  </a:moveTo>
                  <a:lnTo>
                    <a:pt x="9969" y="0"/>
                  </a:lnTo>
                  <a:lnTo>
                    <a:pt x="202844" y="253746"/>
                  </a:lnTo>
                  <a:lnTo>
                    <a:pt x="0" y="503961"/>
                  </a:lnTo>
                  <a:lnTo>
                    <a:pt x="139522" y="503961"/>
                  </a:lnTo>
                  <a:lnTo>
                    <a:pt x="316039" y="253746"/>
                  </a:lnTo>
                  <a:lnTo>
                    <a:pt x="149478" y="0"/>
                  </a:lnTo>
                  <a:close/>
                </a:path>
              </a:pathLst>
            </a:custGeom>
            <a:solidFill>
              <a:srgbClr val="87C6C7"/>
            </a:solidFill>
          </p:spPr>
          <p:txBody>
            <a:bodyPr wrap="square" lIns="0" tIns="0" rIns="0" bIns="0" rtlCol="0"/>
            <a:lstStyle/>
            <a:p>
              <a:endParaRPr lang="sk-SK">
                <a:highlight>
                  <a:srgbClr val="FFFF00"/>
                </a:highlight>
              </a:endParaRPr>
            </a:p>
          </p:txBody>
        </p:sp>
        <p:sp>
          <p:nvSpPr>
            <p:cNvPr id="13" name="object 13"/>
            <p:cNvSpPr/>
            <p:nvPr/>
          </p:nvSpPr>
          <p:spPr>
            <a:xfrm>
              <a:off x="6433248" y="935901"/>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0B6381"/>
            </a:solidFill>
          </p:spPr>
          <p:txBody>
            <a:bodyPr wrap="square" lIns="0" tIns="0" rIns="0" bIns="0" rtlCol="0"/>
            <a:lstStyle/>
            <a:p>
              <a:endParaRPr lang="sk-SK">
                <a:highlight>
                  <a:srgbClr val="FFFF00"/>
                </a:highlight>
              </a:endParaRPr>
            </a:p>
          </p:txBody>
        </p:sp>
        <p:sp>
          <p:nvSpPr>
            <p:cNvPr id="14" name="object 14"/>
            <p:cNvSpPr/>
            <p:nvPr/>
          </p:nvSpPr>
          <p:spPr>
            <a:xfrm>
              <a:off x="6433248" y="801636"/>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497A94"/>
            </a:solidFill>
          </p:spPr>
          <p:txBody>
            <a:bodyPr wrap="square" lIns="0" tIns="0" rIns="0" bIns="0" rtlCol="0"/>
            <a:lstStyle/>
            <a:p>
              <a:endParaRPr lang="sk-SK">
                <a:highlight>
                  <a:srgbClr val="FFFF00"/>
                </a:highlight>
              </a:endParaRPr>
            </a:p>
          </p:txBody>
        </p:sp>
        <p:sp>
          <p:nvSpPr>
            <p:cNvPr id="15" name="object 15"/>
            <p:cNvSpPr/>
            <p:nvPr/>
          </p:nvSpPr>
          <p:spPr>
            <a:xfrm>
              <a:off x="6433248" y="667372"/>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839DB1"/>
            </a:solidFill>
          </p:spPr>
          <p:txBody>
            <a:bodyPr wrap="square" lIns="0" tIns="0" rIns="0" bIns="0" rtlCol="0"/>
            <a:lstStyle/>
            <a:p>
              <a:endParaRPr lang="sk-SK">
                <a:highlight>
                  <a:srgbClr val="FFFF00"/>
                </a:highlight>
              </a:endParaRPr>
            </a:p>
          </p:txBody>
        </p:sp>
        <p:sp>
          <p:nvSpPr>
            <p:cNvPr id="16" name="object 16"/>
            <p:cNvSpPr/>
            <p:nvPr/>
          </p:nvSpPr>
          <p:spPr>
            <a:xfrm>
              <a:off x="6433248" y="533120"/>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D4DBE3"/>
            </a:solidFill>
          </p:spPr>
          <p:txBody>
            <a:bodyPr wrap="square" lIns="0" tIns="0" rIns="0" bIns="0" rtlCol="0"/>
            <a:lstStyle/>
            <a:p>
              <a:endParaRPr lang="sk-SK">
                <a:highlight>
                  <a:srgbClr val="FFFF00"/>
                </a:highlight>
              </a:endParaRPr>
            </a:p>
          </p:txBody>
        </p:sp>
      </p:grpSp>
      <p:sp>
        <p:nvSpPr>
          <p:cNvPr id="17" name="object 17"/>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lang="sk-SK"/>
          </a:p>
        </p:txBody>
      </p:sp>
      <p:sp>
        <p:nvSpPr>
          <p:cNvPr id="18" name="object 18"/>
          <p:cNvSpPr txBox="1"/>
          <p:nvPr/>
        </p:nvSpPr>
        <p:spPr>
          <a:xfrm>
            <a:off x="275209" y="3244199"/>
            <a:ext cx="6979282" cy="1342162"/>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B6381"/>
                </a:solidFill>
                <a:latin typeface="Avenir-Heavy"/>
                <a:cs typeface="Avenir-Heavy"/>
              </a:rPr>
              <a:t>TEST DESCRIPTION</a:t>
            </a:r>
            <a:endParaRPr lang="sk-SK" sz="1600" dirty="0">
              <a:latin typeface="Avenir-Heavy"/>
              <a:cs typeface="Avenir-Heavy"/>
            </a:endParaRPr>
          </a:p>
          <a:p>
            <a:pPr marL="12700" marR="113664">
              <a:lnSpc>
                <a:spcPct val="125899"/>
              </a:lnSpc>
              <a:spcBef>
                <a:spcPts val="1019"/>
              </a:spcBef>
            </a:pP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The </a:t>
            </a:r>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Multiplex8+</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 </a:t>
            </a:r>
            <a:r>
              <a:rPr lang="en-US" sz="1000"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breast cancer test assesses RNA-based biomarkers by conducting </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a </a:t>
            </a:r>
            <a:r>
              <a:rPr lang="en-US" sz="1000" b="1"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VISUALIZATION TEST</a:t>
            </a:r>
            <a:r>
              <a:rPr lang="en-US" sz="1000"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 that </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uses RNA fluorescent in situ hybridization (RNA-FISH) to visualize a panel of biomarkers. Based on the expression of these biomarkers and the tissue histology, laser capture microdissection is used to dissect out regions of interest. With these tumor-enriched samples, a </a:t>
            </a:r>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SEQUENCING TEST </a:t>
            </a:r>
            <a:r>
              <a:rPr lang="en-US" sz="1000" dirty="0">
                <a:solidFill>
                  <a:srgbClr val="0B6381"/>
                </a:solidFill>
                <a:latin typeface="Avenir Next" panose="020B0503020202020204" pitchFamily="34" charset="0"/>
                <a:ea typeface="Calibri" panose="020F0502020204030204" pitchFamily="34" charset="0"/>
                <a:cs typeface="Times New Roman" panose="02020603050405020304" pitchFamily="18" charset="0"/>
              </a:rPr>
              <a:t>that utilizes total RNA next generation sequencing </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to survey gene expression in a spatially resolved manner, is further carried out.  Analytical validation of </a:t>
            </a:r>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Multiplex8+</a:t>
            </a: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 was conducted on a large retrospective cohort of 1 082 breast tumors.</a:t>
            </a:r>
            <a:endParaRPr lang="sk-SK" sz="1000" dirty="0">
              <a:solidFill>
                <a:srgbClr val="0B6381"/>
              </a:solidFill>
              <a:latin typeface="Avenir-Book"/>
              <a:cs typeface="Avenir-Book"/>
            </a:endParaRPr>
          </a:p>
        </p:txBody>
      </p:sp>
      <p:grpSp>
        <p:nvGrpSpPr>
          <p:cNvPr id="19" name="object 19"/>
          <p:cNvGrpSpPr/>
          <p:nvPr/>
        </p:nvGrpSpPr>
        <p:grpSpPr>
          <a:xfrm>
            <a:off x="273966" y="5274897"/>
            <a:ext cx="117475" cy="172085"/>
            <a:chOff x="2692946" y="3386149"/>
            <a:chExt cx="117475" cy="172085"/>
          </a:xfrm>
        </p:grpSpPr>
        <p:sp>
          <p:nvSpPr>
            <p:cNvPr id="20" name="object 20"/>
            <p:cNvSpPr/>
            <p:nvPr/>
          </p:nvSpPr>
          <p:spPr>
            <a:xfrm>
              <a:off x="2702242" y="3442794"/>
              <a:ext cx="98425" cy="106680"/>
            </a:xfrm>
            <a:custGeom>
              <a:avLst/>
              <a:gdLst/>
              <a:ahLst/>
              <a:cxnLst/>
              <a:rect l="l" t="t" r="r" b="b"/>
              <a:pathLst>
                <a:path w="98425" h="106679">
                  <a:moveTo>
                    <a:pt x="0" y="106057"/>
                  </a:moveTo>
                  <a:lnTo>
                    <a:pt x="0" y="0"/>
                  </a:lnTo>
                  <a:lnTo>
                    <a:pt x="98259" y="0"/>
                  </a:lnTo>
                </a:path>
              </a:pathLst>
            </a:custGeom>
            <a:ln w="18592">
              <a:solidFill>
                <a:srgbClr val="1F5D78"/>
              </a:solidFill>
            </a:ln>
          </p:spPr>
          <p:txBody>
            <a:bodyPr wrap="square" lIns="0" tIns="0" rIns="0" bIns="0" rtlCol="0"/>
            <a:lstStyle/>
            <a:p>
              <a:endParaRPr lang="sk-SK"/>
            </a:p>
          </p:txBody>
        </p:sp>
        <p:sp>
          <p:nvSpPr>
            <p:cNvPr id="21" name="object 21"/>
            <p:cNvSpPr/>
            <p:nvPr/>
          </p:nvSpPr>
          <p:spPr>
            <a:xfrm>
              <a:off x="2749946" y="3395445"/>
              <a:ext cx="47625" cy="95250"/>
            </a:xfrm>
            <a:custGeom>
              <a:avLst/>
              <a:gdLst/>
              <a:ahLst/>
              <a:cxnLst/>
              <a:rect l="l" t="t" r="r" b="b"/>
              <a:pathLst>
                <a:path w="47625" h="95250">
                  <a:moveTo>
                    <a:pt x="0" y="0"/>
                  </a:moveTo>
                  <a:lnTo>
                    <a:pt x="47345" y="47345"/>
                  </a:lnTo>
                  <a:lnTo>
                    <a:pt x="0" y="94691"/>
                  </a:lnTo>
                </a:path>
              </a:pathLst>
            </a:custGeom>
            <a:ln w="18592">
              <a:solidFill>
                <a:srgbClr val="1F5D78"/>
              </a:solidFill>
            </a:ln>
          </p:spPr>
          <p:txBody>
            <a:bodyPr wrap="square" lIns="0" tIns="0" rIns="0" bIns="0" rtlCol="0"/>
            <a:lstStyle/>
            <a:p>
              <a:endParaRPr lang="sk-SK"/>
            </a:p>
          </p:txBody>
        </p:sp>
      </p:grpSp>
      <p:grpSp>
        <p:nvGrpSpPr>
          <p:cNvPr id="22" name="object 22"/>
          <p:cNvGrpSpPr/>
          <p:nvPr/>
        </p:nvGrpSpPr>
        <p:grpSpPr>
          <a:xfrm>
            <a:off x="273968" y="6371298"/>
            <a:ext cx="117475" cy="207010"/>
            <a:chOff x="2692948" y="4482550"/>
            <a:chExt cx="117475" cy="207010"/>
          </a:xfrm>
        </p:grpSpPr>
        <p:sp>
          <p:nvSpPr>
            <p:cNvPr id="23" name="object 23"/>
            <p:cNvSpPr/>
            <p:nvPr/>
          </p:nvSpPr>
          <p:spPr>
            <a:xfrm>
              <a:off x="2702245" y="4491846"/>
              <a:ext cx="98425" cy="140970"/>
            </a:xfrm>
            <a:custGeom>
              <a:avLst/>
              <a:gdLst/>
              <a:ahLst/>
              <a:cxnLst/>
              <a:rect l="l" t="t" r="r" b="b"/>
              <a:pathLst>
                <a:path w="98425" h="140970">
                  <a:moveTo>
                    <a:pt x="98259" y="140728"/>
                  </a:moveTo>
                  <a:lnTo>
                    <a:pt x="0" y="140728"/>
                  </a:lnTo>
                  <a:lnTo>
                    <a:pt x="0" y="0"/>
                  </a:lnTo>
                </a:path>
              </a:pathLst>
            </a:custGeom>
            <a:ln w="18592">
              <a:solidFill>
                <a:srgbClr val="1F5D78"/>
              </a:solidFill>
            </a:ln>
          </p:spPr>
          <p:txBody>
            <a:bodyPr wrap="square" lIns="0" tIns="0" rIns="0" bIns="0" rtlCol="0"/>
            <a:lstStyle/>
            <a:p>
              <a:endParaRPr lang="sk-SK"/>
            </a:p>
          </p:txBody>
        </p:sp>
        <p:sp>
          <p:nvSpPr>
            <p:cNvPr id="24" name="object 24"/>
            <p:cNvSpPr/>
            <p:nvPr/>
          </p:nvSpPr>
          <p:spPr>
            <a:xfrm>
              <a:off x="2749946" y="4585226"/>
              <a:ext cx="47625" cy="95250"/>
            </a:xfrm>
            <a:custGeom>
              <a:avLst/>
              <a:gdLst/>
              <a:ahLst/>
              <a:cxnLst/>
              <a:rect l="l" t="t" r="r" b="b"/>
              <a:pathLst>
                <a:path w="47625" h="95250">
                  <a:moveTo>
                    <a:pt x="0" y="0"/>
                  </a:moveTo>
                  <a:lnTo>
                    <a:pt x="47345" y="47345"/>
                  </a:lnTo>
                  <a:lnTo>
                    <a:pt x="0" y="94703"/>
                  </a:lnTo>
                </a:path>
              </a:pathLst>
            </a:custGeom>
            <a:ln w="18592">
              <a:solidFill>
                <a:srgbClr val="1F5D78"/>
              </a:solidFill>
            </a:ln>
          </p:spPr>
          <p:txBody>
            <a:bodyPr wrap="square" lIns="0" tIns="0" rIns="0" bIns="0" rtlCol="0"/>
            <a:lstStyle/>
            <a:p>
              <a:endParaRPr lang="sk-SK"/>
            </a:p>
          </p:txBody>
        </p:sp>
      </p:grpSp>
      <p:grpSp>
        <p:nvGrpSpPr>
          <p:cNvPr id="25" name="object 25"/>
          <p:cNvGrpSpPr/>
          <p:nvPr/>
        </p:nvGrpSpPr>
        <p:grpSpPr>
          <a:xfrm>
            <a:off x="1297103" y="4962198"/>
            <a:ext cx="642620" cy="1924685"/>
            <a:chOff x="3716083" y="3073450"/>
            <a:chExt cx="642620" cy="1924685"/>
          </a:xfrm>
        </p:grpSpPr>
        <p:pic>
          <p:nvPicPr>
            <p:cNvPr id="26" name="object 26"/>
            <p:cNvPicPr/>
            <p:nvPr/>
          </p:nvPicPr>
          <p:blipFill>
            <a:blip r:embed="rId7" cstate="print"/>
            <a:stretch>
              <a:fillRect/>
            </a:stretch>
          </p:blipFill>
          <p:spPr>
            <a:xfrm>
              <a:off x="3724173" y="4277334"/>
              <a:ext cx="624433" cy="720636"/>
            </a:xfrm>
            <a:prstGeom prst="rect">
              <a:avLst/>
            </a:prstGeom>
          </p:spPr>
        </p:pic>
        <p:pic>
          <p:nvPicPr>
            <p:cNvPr id="27" name="object 27"/>
            <p:cNvPicPr/>
            <p:nvPr/>
          </p:nvPicPr>
          <p:blipFill>
            <a:blip r:embed="rId8" cstate="print"/>
            <a:stretch>
              <a:fillRect/>
            </a:stretch>
          </p:blipFill>
          <p:spPr>
            <a:xfrm>
              <a:off x="3716083" y="3073450"/>
              <a:ext cx="642162" cy="741210"/>
            </a:xfrm>
            <a:prstGeom prst="rect">
              <a:avLst/>
            </a:prstGeom>
          </p:spPr>
        </p:pic>
      </p:grpSp>
      <p:sp>
        <p:nvSpPr>
          <p:cNvPr id="28" name="object 28"/>
          <p:cNvSpPr txBox="1"/>
          <p:nvPr/>
        </p:nvSpPr>
        <p:spPr>
          <a:xfrm>
            <a:off x="452300" y="6381051"/>
            <a:ext cx="768985" cy="259623"/>
          </a:xfrm>
          <a:prstGeom prst="rect">
            <a:avLst/>
          </a:prstGeom>
        </p:spPr>
        <p:txBody>
          <a:bodyPr vert="horz" wrap="square" lIns="0" tIns="15240" rIns="0" bIns="0" rtlCol="0">
            <a:spAutoFit/>
          </a:bodyPr>
          <a:lstStyle/>
          <a:p>
            <a:pPr marL="12700" marR="5080">
              <a:lnSpc>
                <a:spcPct val="101800"/>
              </a:lnSpc>
              <a:spcBef>
                <a:spcPts val="120"/>
              </a:spcBef>
            </a:pPr>
            <a:r>
              <a:rPr lang="en-US" sz="750" b="1" spc="-10">
                <a:solidFill>
                  <a:srgbClr val="215D78"/>
                </a:solidFill>
                <a:latin typeface="Avenir Next"/>
                <a:cs typeface="Avenir Next"/>
              </a:rPr>
              <a:t>VISUALIZATION</a:t>
            </a:r>
          </a:p>
          <a:p>
            <a:pPr marL="12700" marR="5080">
              <a:lnSpc>
                <a:spcPct val="101800"/>
              </a:lnSpc>
              <a:spcBef>
                <a:spcPts val="120"/>
              </a:spcBef>
            </a:pPr>
            <a:r>
              <a:rPr lang="en-US" sz="750" b="1" spc="-10">
                <a:solidFill>
                  <a:srgbClr val="215D78"/>
                </a:solidFill>
                <a:latin typeface="Avenir Next"/>
                <a:cs typeface="Avenir Next"/>
              </a:rPr>
              <a:t>TEST</a:t>
            </a:r>
            <a:endParaRPr lang="sk-SK" sz="750">
              <a:latin typeface="Avenir Next"/>
              <a:cs typeface="Avenir Next"/>
            </a:endParaRPr>
          </a:p>
        </p:txBody>
      </p:sp>
      <p:sp>
        <p:nvSpPr>
          <p:cNvPr id="29" name="object 29"/>
          <p:cNvSpPr txBox="1"/>
          <p:nvPr/>
        </p:nvSpPr>
        <p:spPr>
          <a:xfrm>
            <a:off x="450899" y="5195891"/>
            <a:ext cx="711835" cy="259623"/>
          </a:xfrm>
          <a:prstGeom prst="rect">
            <a:avLst/>
          </a:prstGeom>
        </p:spPr>
        <p:txBody>
          <a:bodyPr vert="horz" wrap="square" lIns="0" tIns="15240" rIns="0" bIns="0" rtlCol="0">
            <a:spAutoFit/>
          </a:bodyPr>
          <a:lstStyle/>
          <a:p>
            <a:pPr marL="12700" marR="5080">
              <a:lnSpc>
                <a:spcPct val="101800"/>
              </a:lnSpc>
              <a:spcBef>
                <a:spcPts val="120"/>
              </a:spcBef>
            </a:pPr>
            <a:r>
              <a:rPr lang="en-US" sz="750" b="1" spc="-10">
                <a:solidFill>
                  <a:srgbClr val="8BCECF"/>
                </a:solidFill>
                <a:latin typeface="Avenir Next"/>
                <a:cs typeface="Avenir Next"/>
              </a:rPr>
              <a:t>SEQUENCING</a:t>
            </a:r>
          </a:p>
          <a:p>
            <a:pPr marL="12700" marR="5080">
              <a:lnSpc>
                <a:spcPct val="101800"/>
              </a:lnSpc>
              <a:spcBef>
                <a:spcPts val="120"/>
              </a:spcBef>
            </a:pPr>
            <a:r>
              <a:rPr lang="en-US" sz="750" b="1" spc="-10">
                <a:solidFill>
                  <a:srgbClr val="8BCECF"/>
                </a:solidFill>
                <a:latin typeface="Avenir Next"/>
                <a:cs typeface="Avenir Next"/>
              </a:rPr>
              <a:t>TEST</a:t>
            </a:r>
            <a:endParaRPr lang="sk-SK" sz="750">
              <a:latin typeface="Avenir Next"/>
              <a:cs typeface="Avenir Next"/>
            </a:endParaRPr>
          </a:p>
        </p:txBody>
      </p:sp>
      <p:sp>
        <p:nvSpPr>
          <p:cNvPr id="30" name="object 30"/>
          <p:cNvSpPr txBox="1"/>
          <p:nvPr/>
        </p:nvSpPr>
        <p:spPr>
          <a:xfrm>
            <a:off x="2038542" y="5444603"/>
            <a:ext cx="92333" cy="808355"/>
          </a:xfrm>
          <a:prstGeom prst="rect">
            <a:avLst/>
          </a:prstGeom>
        </p:spPr>
        <p:txBody>
          <a:bodyPr vert="vert270" wrap="square" lIns="0" tIns="13335" rIns="0" bIns="0" rtlCol="0">
            <a:spAutoFit/>
          </a:bodyPr>
          <a:lstStyle/>
          <a:p>
            <a:pPr marL="12700">
              <a:lnSpc>
                <a:spcPct val="100000"/>
              </a:lnSpc>
              <a:spcBef>
                <a:spcPts val="105"/>
              </a:spcBef>
            </a:pPr>
            <a:r>
              <a:rPr lang="en-US" sz="600" b="1" spc="-10">
                <a:solidFill>
                  <a:srgbClr val="1F5D78"/>
                </a:solidFill>
                <a:latin typeface="Avenir Next"/>
                <a:cs typeface="Avenir Next"/>
              </a:rPr>
              <a:t>CROSS-VALIDATION</a:t>
            </a:r>
            <a:endParaRPr lang="sk-SK" sz="600">
              <a:latin typeface="Avenir Next"/>
              <a:cs typeface="Avenir Next"/>
            </a:endParaRPr>
          </a:p>
        </p:txBody>
      </p:sp>
      <p:sp>
        <p:nvSpPr>
          <p:cNvPr id="31" name="object 31"/>
          <p:cNvSpPr txBox="1"/>
          <p:nvPr/>
        </p:nvSpPr>
        <p:spPr>
          <a:xfrm>
            <a:off x="217950" y="5502959"/>
            <a:ext cx="92333" cy="814705"/>
          </a:xfrm>
          <a:prstGeom prst="rect">
            <a:avLst/>
          </a:prstGeom>
        </p:spPr>
        <p:txBody>
          <a:bodyPr vert="vert270" wrap="square" lIns="0" tIns="13335" rIns="0" bIns="0" rtlCol="0">
            <a:spAutoFit/>
          </a:bodyPr>
          <a:lstStyle/>
          <a:p>
            <a:pPr marL="12700">
              <a:lnSpc>
                <a:spcPct val="100000"/>
              </a:lnSpc>
              <a:spcBef>
                <a:spcPts val="105"/>
              </a:spcBef>
            </a:pPr>
            <a:r>
              <a:rPr lang="en-US" sz="600" b="1">
                <a:solidFill>
                  <a:srgbClr val="1F5D78"/>
                </a:solidFill>
                <a:latin typeface="Avenir Next"/>
                <a:cs typeface="Avenir Next"/>
              </a:rPr>
              <a:t>RNA QUANTIFICATION</a:t>
            </a:r>
            <a:endParaRPr lang="sk-SK" sz="600">
              <a:latin typeface="Avenir Next"/>
              <a:cs typeface="Avenir Next"/>
            </a:endParaRPr>
          </a:p>
        </p:txBody>
      </p:sp>
      <p:pic>
        <p:nvPicPr>
          <p:cNvPr id="32" name="object 32"/>
          <p:cNvPicPr/>
          <p:nvPr/>
        </p:nvPicPr>
        <p:blipFill>
          <a:blip r:embed="rId9" cstate="print"/>
          <a:stretch>
            <a:fillRect/>
          </a:stretch>
        </p:blipFill>
        <p:spPr>
          <a:xfrm>
            <a:off x="3609308" y="5853651"/>
            <a:ext cx="126746" cy="128612"/>
          </a:xfrm>
          <a:prstGeom prst="rect">
            <a:avLst/>
          </a:prstGeom>
        </p:spPr>
      </p:pic>
      <p:grpSp>
        <p:nvGrpSpPr>
          <p:cNvPr id="33" name="object 33"/>
          <p:cNvGrpSpPr/>
          <p:nvPr/>
        </p:nvGrpSpPr>
        <p:grpSpPr>
          <a:xfrm>
            <a:off x="2019554" y="5309447"/>
            <a:ext cx="409575" cy="1235075"/>
            <a:chOff x="4438534" y="3420699"/>
            <a:chExt cx="409575" cy="1235075"/>
          </a:xfrm>
        </p:grpSpPr>
        <p:sp>
          <p:nvSpPr>
            <p:cNvPr id="34" name="object 34"/>
            <p:cNvSpPr/>
            <p:nvPr/>
          </p:nvSpPr>
          <p:spPr>
            <a:xfrm>
              <a:off x="4447830" y="3429995"/>
              <a:ext cx="390525" cy="831850"/>
            </a:xfrm>
            <a:custGeom>
              <a:avLst/>
              <a:gdLst/>
              <a:ahLst/>
              <a:cxnLst/>
              <a:rect l="l" t="t" r="r" b="b"/>
              <a:pathLst>
                <a:path w="390525" h="831850">
                  <a:moveTo>
                    <a:pt x="0" y="0"/>
                  </a:moveTo>
                  <a:lnTo>
                    <a:pt x="84988" y="0"/>
                  </a:lnTo>
                  <a:lnTo>
                    <a:pt x="110294" y="4997"/>
                  </a:lnTo>
                  <a:lnTo>
                    <a:pt x="132083" y="18605"/>
                  </a:lnTo>
                  <a:lnTo>
                    <a:pt x="148028" y="38747"/>
                  </a:lnTo>
                  <a:lnTo>
                    <a:pt x="155803" y="63347"/>
                  </a:lnTo>
                  <a:lnTo>
                    <a:pt x="234594" y="767918"/>
                  </a:lnTo>
                  <a:lnTo>
                    <a:pt x="242369" y="792505"/>
                  </a:lnTo>
                  <a:lnTo>
                    <a:pt x="258314" y="812644"/>
                  </a:lnTo>
                  <a:lnTo>
                    <a:pt x="280103" y="826254"/>
                  </a:lnTo>
                  <a:lnTo>
                    <a:pt x="305409" y="831253"/>
                  </a:lnTo>
                  <a:lnTo>
                    <a:pt x="390398" y="831253"/>
                  </a:lnTo>
                </a:path>
              </a:pathLst>
            </a:custGeom>
            <a:ln w="18592">
              <a:solidFill>
                <a:srgbClr val="8BCECF"/>
              </a:solidFill>
            </a:ln>
          </p:spPr>
          <p:txBody>
            <a:bodyPr wrap="square" lIns="0" tIns="0" rIns="0" bIns="0" rtlCol="0"/>
            <a:lstStyle/>
            <a:p>
              <a:endParaRPr lang="sk-SK"/>
            </a:p>
          </p:txBody>
        </p:sp>
        <p:sp>
          <p:nvSpPr>
            <p:cNvPr id="35" name="object 35"/>
            <p:cNvSpPr/>
            <p:nvPr/>
          </p:nvSpPr>
          <p:spPr>
            <a:xfrm>
              <a:off x="4447830" y="3815082"/>
              <a:ext cx="390525" cy="831850"/>
            </a:xfrm>
            <a:custGeom>
              <a:avLst/>
              <a:gdLst/>
              <a:ahLst/>
              <a:cxnLst/>
              <a:rect l="l" t="t" r="r" b="b"/>
              <a:pathLst>
                <a:path w="390525" h="831850">
                  <a:moveTo>
                    <a:pt x="0" y="831253"/>
                  </a:moveTo>
                  <a:lnTo>
                    <a:pt x="84988" y="831253"/>
                  </a:lnTo>
                  <a:lnTo>
                    <a:pt x="110294" y="826255"/>
                  </a:lnTo>
                  <a:lnTo>
                    <a:pt x="132083" y="812647"/>
                  </a:lnTo>
                  <a:lnTo>
                    <a:pt x="148028" y="792505"/>
                  </a:lnTo>
                  <a:lnTo>
                    <a:pt x="155803" y="767905"/>
                  </a:lnTo>
                  <a:lnTo>
                    <a:pt x="234594" y="63347"/>
                  </a:lnTo>
                  <a:lnTo>
                    <a:pt x="242369" y="38753"/>
                  </a:lnTo>
                  <a:lnTo>
                    <a:pt x="258314" y="18610"/>
                  </a:lnTo>
                  <a:lnTo>
                    <a:pt x="280103" y="4999"/>
                  </a:lnTo>
                  <a:lnTo>
                    <a:pt x="305409" y="0"/>
                  </a:lnTo>
                  <a:lnTo>
                    <a:pt x="390398" y="0"/>
                  </a:lnTo>
                </a:path>
              </a:pathLst>
            </a:custGeom>
            <a:ln w="18592">
              <a:solidFill>
                <a:srgbClr val="1F5D78"/>
              </a:solidFill>
            </a:ln>
          </p:spPr>
          <p:txBody>
            <a:bodyPr wrap="square" lIns="0" tIns="0" rIns="0" bIns="0" rtlCol="0"/>
            <a:lstStyle/>
            <a:p>
              <a:endParaRPr lang="sk-SK"/>
            </a:p>
          </p:txBody>
        </p:sp>
        <p:sp>
          <p:nvSpPr>
            <p:cNvPr id="36" name="object 36"/>
            <p:cNvSpPr/>
            <p:nvPr/>
          </p:nvSpPr>
          <p:spPr>
            <a:xfrm>
              <a:off x="4783350" y="3767733"/>
              <a:ext cx="47625" cy="95250"/>
            </a:xfrm>
            <a:custGeom>
              <a:avLst/>
              <a:gdLst/>
              <a:ahLst/>
              <a:cxnLst/>
              <a:rect l="l" t="t" r="r" b="b"/>
              <a:pathLst>
                <a:path w="47625" h="95250">
                  <a:moveTo>
                    <a:pt x="0" y="0"/>
                  </a:moveTo>
                  <a:lnTo>
                    <a:pt x="47345" y="47358"/>
                  </a:lnTo>
                  <a:lnTo>
                    <a:pt x="0" y="94691"/>
                  </a:lnTo>
                </a:path>
              </a:pathLst>
            </a:custGeom>
            <a:ln w="18592">
              <a:solidFill>
                <a:srgbClr val="1F5D78"/>
              </a:solidFill>
            </a:ln>
          </p:spPr>
          <p:txBody>
            <a:bodyPr wrap="square" lIns="0" tIns="0" rIns="0" bIns="0" rtlCol="0"/>
            <a:lstStyle/>
            <a:p>
              <a:endParaRPr lang="sk-SK"/>
            </a:p>
          </p:txBody>
        </p:sp>
        <p:sp>
          <p:nvSpPr>
            <p:cNvPr id="37" name="object 37"/>
            <p:cNvSpPr/>
            <p:nvPr/>
          </p:nvSpPr>
          <p:spPr>
            <a:xfrm>
              <a:off x="4783350" y="4213900"/>
              <a:ext cx="47625" cy="95250"/>
            </a:xfrm>
            <a:custGeom>
              <a:avLst/>
              <a:gdLst/>
              <a:ahLst/>
              <a:cxnLst/>
              <a:rect l="l" t="t" r="r" b="b"/>
              <a:pathLst>
                <a:path w="47625" h="95250">
                  <a:moveTo>
                    <a:pt x="0" y="0"/>
                  </a:moveTo>
                  <a:lnTo>
                    <a:pt x="47345" y="47345"/>
                  </a:lnTo>
                  <a:lnTo>
                    <a:pt x="0" y="94703"/>
                  </a:lnTo>
                </a:path>
              </a:pathLst>
            </a:custGeom>
            <a:ln w="18592">
              <a:solidFill>
                <a:srgbClr val="8BCECF"/>
              </a:solidFill>
            </a:ln>
          </p:spPr>
          <p:txBody>
            <a:bodyPr wrap="square" lIns="0" tIns="0" rIns="0" bIns="0" rtlCol="0"/>
            <a:lstStyle/>
            <a:p>
              <a:endParaRPr lang="sk-SK"/>
            </a:p>
          </p:txBody>
        </p:sp>
      </p:grpSp>
      <p:grpSp>
        <p:nvGrpSpPr>
          <p:cNvPr id="38" name="object 38"/>
          <p:cNvGrpSpPr/>
          <p:nvPr/>
        </p:nvGrpSpPr>
        <p:grpSpPr>
          <a:xfrm>
            <a:off x="3877197" y="5411004"/>
            <a:ext cx="944244" cy="1089660"/>
            <a:chOff x="6296177" y="3522256"/>
            <a:chExt cx="944244" cy="1089660"/>
          </a:xfrm>
        </p:grpSpPr>
        <p:pic>
          <p:nvPicPr>
            <p:cNvPr id="39" name="object 39"/>
            <p:cNvPicPr/>
            <p:nvPr/>
          </p:nvPicPr>
          <p:blipFill>
            <a:blip r:embed="rId10" cstate="print"/>
            <a:stretch>
              <a:fillRect/>
            </a:stretch>
          </p:blipFill>
          <p:spPr>
            <a:xfrm>
              <a:off x="6296177" y="3525456"/>
              <a:ext cx="943648" cy="1085989"/>
            </a:xfrm>
            <a:prstGeom prst="rect">
              <a:avLst/>
            </a:prstGeom>
          </p:spPr>
        </p:pic>
        <p:sp>
          <p:nvSpPr>
            <p:cNvPr id="40" name="object 40"/>
            <p:cNvSpPr/>
            <p:nvPr/>
          </p:nvSpPr>
          <p:spPr>
            <a:xfrm>
              <a:off x="6296177" y="3522256"/>
              <a:ext cx="944244" cy="1089660"/>
            </a:xfrm>
            <a:custGeom>
              <a:avLst/>
              <a:gdLst/>
              <a:ahLst/>
              <a:cxnLst/>
              <a:rect l="l" t="t" r="r" b="b"/>
              <a:pathLst>
                <a:path w="944245" h="1089660">
                  <a:moveTo>
                    <a:pt x="472211" y="0"/>
                  </a:moveTo>
                  <a:lnTo>
                    <a:pt x="380" y="271970"/>
                  </a:lnTo>
                  <a:lnTo>
                    <a:pt x="0" y="816571"/>
                  </a:lnTo>
                  <a:lnTo>
                    <a:pt x="471462" y="1089190"/>
                  </a:lnTo>
                  <a:lnTo>
                    <a:pt x="943279" y="817232"/>
                  </a:lnTo>
                  <a:lnTo>
                    <a:pt x="943648" y="272618"/>
                  </a:lnTo>
                  <a:lnTo>
                    <a:pt x="472211" y="0"/>
                  </a:lnTo>
                  <a:close/>
                </a:path>
              </a:pathLst>
            </a:custGeom>
            <a:solidFill>
              <a:srgbClr val="8BCECF">
                <a:alpha val="59999"/>
              </a:srgbClr>
            </a:solidFill>
          </p:spPr>
          <p:txBody>
            <a:bodyPr wrap="square" lIns="0" tIns="0" rIns="0" bIns="0" rtlCol="0"/>
            <a:lstStyle/>
            <a:p>
              <a:endParaRPr lang="sk-SK"/>
            </a:p>
          </p:txBody>
        </p:sp>
      </p:grpSp>
      <p:sp>
        <p:nvSpPr>
          <p:cNvPr id="42" name="object 42"/>
          <p:cNvSpPr/>
          <p:nvPr/>
        </p:nvSpPr>
        <p:spPr>
          <a:xfrm>
            <a:off x="4203219" y="5873017"/>
            <a:ext cx="292735" cy="172085"/>
          </a:xfrm>
          <a:custGeom>
            <a:avLst/>
            <a:gdLst/>
            <a:ahLst/>
            <a:cxnLst/>
            <a:rect l="l" t="t" r="r" b="b"/>
            <a:pathLst>
              <a:path w="292734" h="172085">
                <a:moveTo>
                  <a:pt x="9639" y="25679"/>
                </a:moveTo>
                <a:lnTo>
                  <a:pt x="0" y="25679"/>
                </a:lnTo>
                <a:lnTo>
                  <a:pt x="0" y="171742"/>
                </a:lnTo>
                <a:lnTo>
                  <a:pt x="9639" y="171742"/>
                </a:lnTo>
                <a:lnTo>
                  <a:pt x="9639" y="25679"/>
                </a:lnTo>
                <a:close/>
              </a:path>
              <a:path w="292734" h="172085">
                <a:moveTo>
                  <a:pt x="44958" y="89877"/>
                </a:moveTo>
                <a:lnTo>
                  <a:pt x="35318" y="89877"/>
                </a:lnTo>
                <a:lnTo>
                  <a:pt x="35318" y="171742"/>
                </a:lnTo>
                <a:lnTo>
                  <a:pt x="44958" y="171742"/>
                </a:lnTo>
                <a:lnTo>
                  <a:pt x="44958" y="89877"/>
                </a:lnTo>
                <a:close/>
              </a:path>
              <a:path w="292734" h="172085">
                <a:moveTo>
                  <a:pt x="80276" y="139649"/>
                </a:moveTo>
                <a:lnTo>
                  <a:pt x="70637" y="139649"/>
                </a:lnTo>
                <a:lnTo>
                  <a:pt x="70637" y="171742"/>
                </a:lnTo>
                <a:lnTo>
                  <a:pt x="80276" y="171742"/>
                </a:lnTo>
                <a:lnTo>
                  <a:pt x="80276" y="139649"/>
                </a:lnTo>
                <a:close/>
              </a:path>
              <a:path w="292734" h="172085">
                <a:moveTo>
                  <a:pt x="115582" y="77050"/>
                </a:moveTo>
                <a:lnTo>
                  <a:pt x="105943" y="77050"/>
                </a:lnTo>
                <a:lnTo>
                  <a:pt x="105943" y="171742"/>
                </a:lnTo>
                <a:lnTo>
                  <a:pt x="115582" y="171742"/>
                </a:lnTo>
                <a:lnTo>
                  <a:pt x="115582" y="77050"/>
                </a:lnTo>
                <a:close/>
              </a:path>
              <a:path w="292734" h="172085">
                <a:moveTo>
                  <a:pt x="150888" y="0"/>
                </a:moveTo>
                <a:lnTo>
                  <a:pt x="141262" y="0"/>
                </a:lnTo>
                <a:lnTo>
                  <a:pt x="141262" y="171742"/>
                </a:lnTo>
                <a:lnTo>
                  <a:pt x="150888" y="171742"/>
                </a:lnTo>
                <a:lnTo>
                  <a:pt x="150888" y="0"/>
                </a:lnTo>
                <a:close/>
              </a:path>
              <a:path w="292734" h="172085">
                <a:moveTo>
                  <a:pt x="186207" y="150888"/>
                </a:moveTo>
                <a:lnTo>
                  <a:pt x="176568" y="150888"/>
                </a:lnTo>
                <a:lnTo>
                  <a:pt x="176568" y="171742"/>
                </a:lnTo>
                <a:lnTo>
                  <a:pt x="186207" y="171742"/>
                </a:lnTo>
                <a:lnTo>
                  <a:pt x="186207" y="150888"/>
                </a:lnTo>
                <a:close/>
              </a:path>
              <a:path w="292734" h="172085">
                <a:moveTo>
                  <a:pt x="221513" y="88277"/>
                </a:moveTo>
                <a:lnTo>
                  <a:pt x="211886" y="88277"/>
                </a:lnTo>
                <a:lnTo>
                  <a:pt x="211886" y="171742"/>
                </a:lnTo>
                <a:lnTo>
                  <a:pt x="221513" y="171742"/>
                </a:lnTo>
                <a:lnTo>
                  <a:pt x="221513" y="88277"/>
                </a:lnTo>
                <a:close/>
              </a:path>
              <a:path w="292734" h="172085">
                <a:moveTo>
                  <a:pt x="256832" y="57797"/>
                </a:moveTo>
                <a:lnTo>
                  <a:pt x="247192" y="57797"/>
                </a:lnTo>
                <a:lnTo>
                  <a:pt x="247192" y="171742"/>
                </a:lnTo>
                <a:lnTo>
                  <a:pt x="256832" y="171742"/>
                </a:lnTo>
                <a:lnTo>
                  <a:pt x="256832" y="57797"/>
                </a:lnTo>
                <a:close/>
              </a:path>
              <a:path w="292734" h="172085">
                <a:moveTo>
                  <a:pt x="292138" y="94703"/>
                </a:moveTo>
                <a:lnTo>
                  <a:pt x="282498" y="94703"/>
                </a:lnTo>
                <a:lnTo>
                  <a:pt x="282498" y="171742"/>
                </a:lnTo>
                <a:lnTo>
                  <a:pt x="292138" y="171742"/>
                </a:lnTo>
                <a:lnTo>
                  <a:pt x="292138" y="94703"/>
                </a:lnTo>
                <a:close/>
              </a:path>
            </a:pathLst>
          </a:custGeom>
          <a:solidFill>
            <a:srgbClr val="FFFFFF"/>
          </a:solidFill>
        </p:spPr>
        <p:txBody>
          <a:bodyPr wrap="square" lIns="0" tIns="0" rIns="0" bIns="0" rtlCol="0"/>
          <a:lstStyle/>
          <a:p>
            <a:endParaRPr lang="sk-SK"/>
          </a:p>
        </p:txBody>
      </p:sp>
      <p:sp>
        <p:nvSpPr>
          <p:cNvPr id="43" name="object 43"/>
          <p:cNvSpPr txBox="1"/>
          <p:nvPr/>
        </p:nvSpPr>
        <p:spPr>
          <a:xfrm>
            <a:off x="2806654" y="6424177"/>
            <a:ext cx="471805" cy="128240"/>
          </a:xfrm>
          <a:prstGeom prst="rect">
            <a:avLst/>
          </a:prstGeom>
        </p:spPr>
        <p:txBody>
          <a:bodyPr vert="horz" wrap="square" lIns="0" tIns="12700" rIns="0" bIns="0" rtlCol="0">
            <a:spAutoFit/>
          </a:bodyPr>
          <a:lstStyle/>
          <a:p>
            <a:pPr marL="12700">
              <a:lnSpc>
                <a:spcPct val="100000"/>
              </a:lnSpc>
              <a:spcBef>
                <a:spcPts val="100"/>
              </a:spcBef>
            </a:pPr>
            <a:r>
              <a:rPr lang="en-US" sz="750" b="1" spc="-10">
                <a:solidFill>
                  <a:srgbClr val="1F5D78"/>
                </a:solidFill>
                <a:latin typeface="Avenir Next"/>
                <a:cs typeface="Avenir Next"/>
              </a:rPr>
              <a:t>CLINICAL</a:t>
            </a:r>
            <a:endParaRPr lang="sk-SK" sz="750">
              <a:latin typeface="Avenir Next"/>
              <a:cs typeface="Avenir Next"/>
            </a:endParaRPr>
          </a:p>
        </p:txBody>
      </p:sp>
      <p:pic>
        <p:nvPicPr>
          <p:cNvPr id="45" name="object 45"/>
          <p:cNvPicPr/>
          <p:nvPr/>
        </p:nvPicPr>
        <p:blipFill>
          <a:blip r:embed="rId11" cstate="print"/>
          <a:stretch>
            <a:fillRect/>
          </a:stretch>
        </p:blipFill>
        <p:spPr>
          <a:xfrm>
            <a:off x="2622754" y="6458893"/>
            <a:ext cx="159390" cy="193718"/>
          </a:xfrm>
          <a:prstGeom prst="rect">
            <a:avLst/>
          </a:prstGeom>
        </p:spPr>
      </p:pic>
      <p:grpSp>
        <p:nvGrpSpPr>
          <p:cNvPr id="46" name="object 46"/>
          <p:cNvGrpSpPr/>
          <p:nvPr/>
        </p:nvGrpSpPr>
        <p:grpSpPr>
          <a:xfrm>
            <a:off x="2529188" y="5644830"/>
            <a:ext cx="997585" cy="506730"/>
            <a:chOff x="4948168" y="3756082"/>
            <a:chExt cx="997585" cy="506730"/>
          </a:xfrm>
        </p:grpSpPr>
        <p:sp>
          <p:nvSpPr>
            <p:cNvPr id="47" name="object 47"/>
            <p:cNvSpPr/>
            <p:nvPr/>
          </p:nvSpPr>
          <p:spPr>
            <a:xfrm>
              <a:off x="4948168" y="3758311"/>
              <a:ext cx="997585" cy="444500"/>
            </a:xfrm>
            <a:custGeom>
              <a:avLst/>
              <a:gdLst/>
              <a:ahLst/>
              <a:cxnLst/>
              <a:rect l="l" t="t" r="r" b="b"/>
              <a:pathLst>
                <a:path w="997585" h="444500">
                  <a:moveTo>
                    <a:pt x="0" y="0"/>
                  </a:moveTo>
                  <a:lnTo>
                    <a:pt x="997077" y="0"/>
                  </a:lnTo>
                </a:path>
                <a:path w="997585" h="444500">
                  <a:moveTo>
                    <a:pt x="0" y="55727"/>
                  </a:moveTo>
                  <a:lnTo>
                    <a:pt x="997077" y="55727"/>
                  </a:lnTo>
                </a:path>
                <a:path w="997585" h="444500">
                  <a:moveTo>
                    <a:pt x="0" y="111429"/>
                  </a:moveTo>
                  <a:lnTo>
                    <a:pt x="997077" y="111429"/>
                  </a:lnTo>
                </a:path>
                <a:path w="997585" h="444500">
                  <a:moveTo>
                    <a:pt x="0" y="167106"/>
                  </a:moveTo>
                  <a:lnTo>
                    <a:pt x="997077" y="167106"/>
                  </a:lnTo>
                </a:path>
                <a:path w="997585" h="444500">
                  <a:moveTo>
                    <a:pt x="0" y="221500"/>
                  </a:moveTo>
                  <a:lnTo>
                    <a:pt x="997077" y="221500"/>
                  </a:lnTo>
                </a:path>
                <a:path w="997585" h="444500">
                  <a:moveTo>
                    <a:pt x="0" y="277177"/>
                  </a:moveTo>
                  <a:lnTo>
                    <a:pt x="997077" y="277177"/>
                  </a:lnTo>
                </a:path>
                <a:path w="997585" h="444500">
                  <a:moveTo>
                    <a:pt x="0" y="332854"/>
                  </a:moveTo>
                  <a:lnTo>
                    <a:pt x="997077" y="332854"/>
                  </a:lnTo>
                </a:path>
                <a:path w="997585" h="444500">
                  <a:moveTo>
                    <a:pt x="0" y="388531"/>
                  </a:moveTo>
                  <a:lnTo>
                    <a:pt x="997077" y="388531"/>
                  </a:lnTo>
                </a:path>
                <a:path w="997585" h="444500">
                  <a:moveTo>
                    <a:pt x="0" y="444220"/>
                  </a:moveTo>
                  <a:lnTo>
                    <a:pt x="997077" y="444220"/>
                  </a:lnTo>
                </a:path>
              </a:pathLst>
            </a:custGeom>
            <a:ln w="4457">
              <a:solidFill>
                <a:srgbClr val="DADADA"/>
              </a:solidFill>
            </a:ln>
          </p:spPr>
          <p:txBody>
            <a:bodyPr wrap="square" lIns="0" tIns="0" rIns="0" bIns="0" rtlCol="0"/>
            <a:lstStyle/>
            <a:p>
              <a:endParaRPr lang="sk-SK"/>
            </a:p>
          </p:txBody>
        </p:sp>
        <p:sp>
          <p:nvSpPr>
            <p:cNvPr id="48" name="object 48"/>
            <p:cNvSpPr/>
            <p:nvPr/>
          </p:nvSpPr>
          <p:spPr>
            <a:xfrm>
              <a:off x="5000714" y="3781018"/>
              <a:ext cx="892810" cy="476884"/>
            </a:xfrm>
            <a:custGeom>
              <a:avLst/>
              <a:gdLst/>
              <a:ahLst/>
              <a:cxnLst/>
              <a:rect l="l" t="t" r="r" b="b"/>
              <a:pathLst>
                <a:path w="892810" h="476885">
                  <a:moveTo>
                    <a:pt x="20726" y="199428"/>
                  </a:moveTo>
                  <a:lnTo>
                    <a:pt x="0" y="199428"/>
                  </a:lnTo>
                  <a:lnTo>
                    <a:pt x="0" y="476478"/>
                  </a:lnTo>
                  <a:lnTo>
                    <a:pt x="20726" y="476478"/>
                  </a:lnTo>
                  <a:lnTo>
                    <a:pt x="20726" y="199428"/>
                  </a:lnTo>
                  <a:close/>
                </a:path>
                <a:path w="892810" h="476885">
                  <a:moveTo>
                    <a:pt x="145034" y="82892"/>
                  </a:moveTo>
                  <a:lnTo>
                    <a:pt x="124307" y="82892"/>
                  </a:lnTo>
                  <a:lnTo>
                    <a:pt x="124307" y="476478"/>
                  </a:lnTo>
                  <a:lnTo>
                    <a:pt x="145034" y="476478"/>
                  </a:lnTo>
                  <a:lnTo>
                    <a:pt x="145034" y="82892"/>
                  </a:lnTo>
                  <a:close/>
                </a:path>
                <a:path w="892810" h="476885">
                  <a:moveTo>
                    <a:pt x="269354" y="332803"/>
                  </a:moveTo>
                  <a:lnTo>
                    <a:pt x="248627" y="332803"/>
                  </a:lnTo>
                  <a:lnTo>
                    <a:pt x="248627" y="476478"/>
                  </a:lnTo>
                  <a:lnTo>
                    <a:pt x="269354" y="476478"/>
                  </a:lnTo>
                  <a:lnTo>
                    <a:pt x="269354" y="332803"/>
                  </a:lnTo>
                  <a:close/>
                </a:path>
                <a:path w="892810" h="476885">
                  <a:moveTo>
                    <a:pt x="393674" y="121742"/>
                  </a:moveTo>
                  <a:lnTo>
                    <a:pt x="372935" y="121742"/>
                  </a:lnTo>
                  <a:lnTo>
                    <a:pt x="372935" y="476478"/>
                  </a:lnTo>
                  <a:lnTo>
                    <a:pt x="393674" y="476478"/>
                  </a:lnTo>
                  <a:lnTo>
                    <a:pt x="393674" y="121742"/>
                  </a:lnTo>
                  <a:close/>
                </a:path>
                <a:path w="892810" h="476885">
                  <a:moveTo>
                    <a:pt x="519277" y="182600"/>
                  </a:moveTo>
                  <a:lnTo>
                    <a:pt x="498551" y="182600"/>
                  </a:lnTo>
                  <a:lnTo>
                    <a:pt x="498551" y="476478"/>
                  </a:lnTo>
                  <a:lnTo>
                    <a:pt x="519277" y="476478"/>
                  </a:lnTo>
                  <a:lnTo>
                    <a:pt x="519277" y="182600"/>
                  </a:lnTo>
                  <a:close/>
                </a:path>
                <a:path w="892810" h="476885">
                  <a:moveTo>
                    <a:pt x="643597" y="420865"/>
                  </a:moveTo>
                  <a:lnTo>
                    <a:pt x="622871" y="420865"/>
                  </a:lnTo>
                  <a:lnTo>
                    <a:pt x="622871" y="476478"/>
                  </a:lnTo>
                  <a:lnTo>
                    <a:pt x="643597" y="476478"/>
                  </a:lnTo>
                  <a:lnTo>
                    <a:pt x="643597" y="420865"/>
                  </a:lnTo>
                  <a:close/>
                </a:path>
                <a:path w="892810" h="476885">
                  <a:moveTo>
                    <a:pt x="767905" y="0"/>
                  </a:moveTo>
                  <a:lnTo>
                    <a:pt x="747179" y="0"/>
                  </a:lnTo>
                  <a:lnTo>
                    <a:pt x="747179" y="476478"/>
                  </a:lnTo>
                  <a:lnTo>
                    <a:pt x="767905" y="476478"/>
                  </a:lnTo>
                  <a:lnTo>
                    <a:pt x="767905" y="0"/>
                  </a:lnTo>
                  <a:close/>
                </a:path>
                <a:path w="892810" h="476885">
                  <a:moveTo>
                    <a:pt x="892225" y="255130"/>
                  </a:moveTo>
                  <a:lnTo>
                    <a:pt x="871499" y="255130"/>
                  </a:lnTo>
                  <a:lnTo>
                    <a:pt x="871499" y="476491"/>
                  </a:lnTo>
                  <a:lnTo>
                    <a:pt x="892225" y="476491"/>
                  </a:lnTo>
                  <a:lnTo>
                    <a:pt x="892225" y="255130"/>
                  </a:lnTo>
                  <a:close/>
                </a:path>
              </a:pathLst>
            </a:custGeom>
            <a:solidFill>
              <a:srgbClr val="1F5D78"/>
            </a:solidFill>
          </p:spPr>
          <p:txBody>
            <a:bodyPr wrap="square" lIns="0" tIns="0" rIns="0" bIns="0" rtlCol="0"/>
            <a:lstStyle/>
            <a:p>
              <a:endParaRPr lang="sk-SK"/>
            </a:p>
          </p:txBody>
        </p:sp>
        <p:sp>
          <p:nvSpPr>
            <p:cNvPr id="49" name="object 49"/>
            <p:cNvSpPr/>
            <p:nvPr/>
          </p:nvSpPr>
          <p:spPr>
            <a:xfrm>
              <a:off x="5021440" y="3791381"/>
              <a:ext cx="892810" cy="466725"/>
            </a:xfrm>
            <a:custGeom>
              <a:avLst/>
              <a:gdLst/>
              <a:ahLst/>
              <a:cxnLst/>
              <a:rect l="l" t="t" r="r" b="b"/>
              <a:pathLst>
                <a:path w="892810" h="466725">
                  <a:moveTo>
                    <a:pt x="20726" y="177419"/>
                  </a:moveTo>
                  <a:lnTo>
                    <a:pt x="0" y="177419"/>
                  </a:lnTo>
                  <a:lnTo>
                    <a:pt x="0" y="466140"/>
                  </a:lnTo>
                  <a:lnTo>
                    <a:pt x="20726" y="466140"/>
                  </a:lnTo>
                  <a:lnTo>
                    <a:pt x="20726" y="177419"/>
                  </a:lnTo>
                  <a:close/>
                </a:path>
                <a:path w="892810" h="466725">
                  <a:moveTo>
                    <a:pt x="145034" y="55676"/>
                  </a:moveTo>
                  <a:lnTo>
                    <a:pt x="124307" y="55676"/>
                  </a:lnTo>
                  <a:lnTo>
                    <a:pt x="124307" y="466115"/>
                  </a:lnTo>
                  <a:lnTo>
                    <a:pt x="145034" y="466115"/>
                  </a:lnTo>
                  <a:lnTo>
                    <a:pt x="145034" y="55676"/>
                  </a:lnTo>
                  <a:close/>
                </a:path>
                <a:path w="892810" h="466725">
                  <a:moveTo>
                    <a:pt x="269341" y="315976"/>
                  </a:moveTo>
                  <a:lnTo>
                    <a:pt x="248615" y="315976"/>
                  </a:lnTo>
                  <a:lnTo>
                    <a:pt x="248615" y="466115"/>
                  </a:lnTo>
                  <a:lnTo>
                    <a:pt x="269341" y="466115"/>
                  </a:lnTo>
                  <a:lnTo>
                    <a:pt x="269341" y="315976"/>
                  </a:lnTo>
                  <a:close/>
                </a:path>
                <a:path w="892810" h="466725">
                  <a:moveTo>
                    <a:pt x="393661" y="128206"/>
                  </a:moveTo>
                  <a:lnTo>
                    <a:pt x="372935" y="128206"/>
                  </a:lnTo>
                  <a:lnTo>
                    <a:pt x="372935" y="466115"/>
                  </a:lnTo>
                  <a:lnTo>
                    <a:pt x="393661" y="466115"/>
                  </a:lnTo>
                  <a:lnTo>
                    <a:pt x="393661" y="128206"/>
                  </a:lnTo>
                  <a:close/>
                </a:path>
                <a:path w="892810" h="466725">
                  <a:moveTo>
                    <a:pt x="519277" y="189064"/>
                  </a:moveTo>
                  <a:lnTo>
                    <a:pt x="498551" y="189064"/>
                  </a:lnTo>
                  <a:lnTo>
                    <a:pt x="498551" y="466115"/>
                  </a:lnTo>
                  <a:lnTo>
                    <a:pt x="519277" y="466115"/>
                  </a:lnTo>
                  <a:lnTo>
                    <a:pt x="519277" y="189064"/>
                  </a:lnTo>
                  <a:close/>
                </a:path>
                <a:path w="892810" h="466725">
                  <a:moveTo>
                    <a:pt x="643585" y="398843"/>
                  </a:moveTo>
                  <a:lnTo>
                    <a:pt x="622858" y="398843"/>
                  </a:lnTo>
                  <a:lnTo>
                    <a:pt x="622858" y="466115"/>
                  </a:lnTo>
                  <a:lnTo>
                    <a:pt x="643585" y="466115"/>
                  </a:lnTo>
                  <a:lnTo>
                    <a:pt x="643585" y="398843"/>
                  </a:lnTo>
                  <a:close/>
                </a:path>
                <a:path w="892810" h="466725">
                  <a:moveTo>
                    <a:pt x="767905" y="0"/>
                  </a:moveTo>
                  <a:lnTo>
                    <a:pt x="747179" y="0"/>
                  </a:lnTo>
                  <a:lnTo>
                    <a:pt x="747179" y="466115"/>
                  </a:lnTo>
                  <a:lnTo>
                    <a:pt x="767905" y="466115"/>
                  </a:lnTo>
                  <a:lnTo>
                    <a:pt x="767905" y="0"/>
                  </a:lnTo>
                  <a:close/>
                </a:path>
                <a:path w="892810" h="466725">
                  <a:moveTo>
                    <a:pt x="892225" y="233095"/>
                  </a:moveTo>
                  <a:lnTo>
                    <a:pt x="871499" y="233095"/>
                  </a:lnTo>
                  <a:lnTo>
                    <a:pt x="871499" y="466128"/>
                  </a:lnTo>
                  <a:lnTo>
                    <a:pt x="892225" y="466128"/>
                  </a:lnTo>
                  <a:lnTo>
                    <a:pt x="892225" y="233095"/>
                  </a:lnTo>
                  <a:close/>
                </a:path>
              </a:pathLst>
            </a:custGeom>
            <a:solidFill>
              <a:srgbClr val="8BCECF"/>
            </a:solidFill>
          </p:spPr>
          <p:txBody>
            <a:bodyPr wrap="square" lIns="0" tIns="0" rIns="0" bIns="0" rtlCol="0"/>
            <a:lstStyle/>
            <a:p>
              <a:endParaRPr lang="sk-SK"/>
            </a:p>
          </p:txBody>
        </p:sp>
        <p:sp>
          <p:nvSpPr>
            <p:cNvPr id="50" name="object 50"/>
            <p:cNvSpPr/>
            <p:nvPr/>
          </p:nvSpPr>
          <p:spPr>
            <a:xfrm>
              <a:off x="4948168" y="4256852"/>
              <a:ext cx="997585" cy="0"/>
            </a:xfrm>
            <a:custGeom>
              <a:avLst/>
              <a:gdLst/>
              <a:ahLst/>
              <a:cxnLst/>
              <a:rect l="l" t="t" r="r" b="b"/>
              <a:pathLst>
                <a:path w="997585">
                  <a:moveTo>
                    <a:pt x="0" y="0"/>
                  </a:moveTo>
                  <a:lnTo>
                    <a:pt x="997077" y="0"/>
                  </a:lnTo>
                </a:path>
              </a:pathLst>
            </a:custGeom>
            <a:ln w="11874">
              <a:solidFill>
                <a:srgbClr val="9BAABA"/>
              </a:solidFill>
            </a:ln>
          </p:spPr>
          <p:txBody>
            <a:bodyPr wrap="square" lIns="0" tIns="0" rIns="0" bIns="0" rtlCol="0"/>
            <a:lstStyle/>
            <a:p>
              <a:endParaRPr lang="sk-SK"/>
            </a:p>
          </p:txBody>
        </p:sp>
      </p:grpSp>
      <p:sp>
        <p:nvSpPr>
          <p:cNvPr id="51" name="object 51"/>
          <p:cNvSpPr txBox="1"/>
          <p:nvPr/>
        </p:nvSpPr>
        <p:spPr>
          <a:xfrm>
            <a:off x="2572987" y="6148997"/>
            <a:ext cx="930910" cy="233397"/>
          </a:xfrm>
          <a:prstGeom prst="rect">
            <a:avLst/>
          </a:prstGeom>
        </p:spPr>
        <p:txBody>
          <a:bodyPr vert="horz" wrap="square" lIns="0" tIns="15240" rIns="0" bIns="0" rtlCol="0">
            <a:spAutoFit/>
          </a:bodyPr>
          <a:lstStyle/>
          <a:p>
            <a:pPr marL="12700">
              <a:lnSpc>
                <a:spcPts val="535"/>
              </a:lnSpc>
              <a:spcBef>
                <a:spcPts val="120"/>
              </a:spcBef>
            </a:pPr>
            <a:r>
              <a:rPr lang="sk-SK" sz="450">
                <a:solidFill>
                  <a:srgbClr val="9BAABA"/>
                </a:solidFill>
                <a:latin typeface="Avenir"/>
                <a:cs typeface="Avenir"/>
              </a:rPr>
              <a:t>1</a:t>
            </a:r>
            <a:r>
              <a:rPr lang="sk-SK" sz="450" spc="235">
                <a:solidFill>
                  <a:srgbClr val="9BAABA"/>
                </a:solidFill>
                <a:latin typeface="Avenir"/>
                <a:cs typeface="Avenir"/>
              </a:rPr>
              <a:t>  </a:t>
            </a:r>
            <a:r>
              <a:rPr lang="sk-SK" sz="450">
                <a:solidFill>
                  <a:srgbClr val="9BAABA"/>
                </a:solidFill>
                <a:latin typeface="Avenir"/>
                <a:cs typeface="Avenir"/>
              </a:rPr>
              <a:t>2</a:t>
            </a:r>
            <a:r>
              <a:rPr lang="sk-SK" sz="450" spc="235">
                <a:solidFill>
                  <a:srgbClr val="9BAABA"/>
                </a:solidFill>
                <a:latin typeface="Avenir"/>
                <a:cs typeface="Avenir"/>
              </a:rPr>
              <a:t>  </a:t>
            </a:r>
            <a:r>
              <a:rPr lang="sk-SK" sz="450">
                <a:solidFill>
                  <a:srgbClr val="9BAABA"/>
                </a:solidFill>
                <a:latin typeface="Avenir"/>
                <a:cs typeface="Avenir"/>
              </a:rPr>
              <a:t>3</a:t>
            </a:r>
            <a:r>
              <a:rPr lang="sk-SK" sz="450" spc="240">
                <a:solidFill>
                  <a:srgbClr val="9BAABA"/>
                </a:solidFill>
                <a:latin typeface="Avenir"/>
                <a:cs typeface="Avenir"/>
              </a:rPr>
              <a:t>  </a:t>
            </a:r>
            <a:r>
              <a:rPr lang="sk-SK" sz="450">
                <a:solidFill>
                  <a:srgbClr val="9BAABA"/>
                </a:solidFill>
                <a:latin typeface="Avenir"/>
                <a:cs typeface="Avenir"/>
              </a:rPr>
              <a:t>4</a:t>
            </a:r>
            <a:r>
              <a:rPr lang="sk-SK" sz="450" spc="235">
                <a:solidFill>
                  <a:srgbClr val="9BAABA"/>
                </a:solidFill>
                <a:latin typeface="Avenir"/>
                <a:cs typeface="Avenir"/>
              </a:rPr>
              <a:t>  </a:t>
            </a:r>
            <a:r>
              <a:rPr lang="sk-SK" sz="450">
                <a:solidFill>
                  <a:srgbClr val="9BAABA"/>
                </a:solidFill>
                <a:latin typeface="Avenir"/>
                <a:cs typeface="Avenir"/>
              </a:rPr>
              <a:t>5</a:t>
            </a:r>
            <a:r>
              <a:rPr lang="sk-SK" sz="450" spc="240">
                <a:solidFill>
                  <a:srgbClr val="9BAABA"/>
                </a:solidFill>
                <a:latin typeface="Avenir"/>
                <a:cs typeface="Avenir"/>
              </a:rPr>
              <a:t>  </a:t>
            </a:r>
            <a:r>
              <a:rPr lang="sk-SK" sz="450">
                <a:solidFill>
                  <a:srgbClr val="9BAABA"/>
                </a:solidFill>
                <a:latin typeface="Avenir"/>
                <a:cs typeface="Avenir"/>
              </a:rPr>
              <a:t>6</a:t>
            </a:r>
            <a:r>
              <a:rPr lang="sk-SK" sz="450" spc="235">
                <a:solidFill>
                  <a:srgbClr val="9BAABA"/>
                </a:solidFill>
                <a:latin typeface="Avenir"/>
                <a:cs typeface="Avenir"/>
              </a:rPr>
              <a:t>  </a:t>
            </a:r>
            <a:r>
              <a:rPr lang="sk-SK" sz="450">
                <a:solidFill>
                  <a:srgbClr val="9BAABA"/>
                </a:solidFill>
                <a:latin typeface="Avenir"/>
                <a:cs typeface="Avenir"/>
              </a:rPr>
              <a:t>7</a:t>
            </a:r>
            <a:r>
              <a:rPr lang="sk-SK" sz="450" spc="240">
                <a:solidFill>
                  <a:srgbClr val="9BAABA"/>
                </a:solidFill>
                <a:latin typeface="Avenir"/>
                <a:cs typeface="Avenir"/>
              </a:rPr>
              <a:t>  </a:t>
            </a:r>
            <a:r>
              <a:rPr lang="sk-SK" sz="450" spc="-50">
                <a:solidFill>
                  <a:srgbClr val="9BAABA"/>
                </a:solidFill>
                <a:latin typeface="Avenir"/>
                <a:cs typeface="Avenir"/>
              </a:rPr>
              <a:t>8</a:t>
            </a:r>
            <a:endParaRPr lang="sk-SK" sz="450">
              <a:latin typeface="Avenir"/>
              <a:cs typeface="Avenir"/>
            </a:endParaRPr>
          </a:p>
          <a:p>
            <a:pPr marR="43180" algn="ctr">
              <a:lnSpc>
                <a:spcPts val="1195"/>
              </a:lnSpc>
            </a:pPr>
            <a:r>
              <a:rPr lang="sk-SK" sz="1000" b="1" spc="5">
                <a:solidFill>
                  <a:srgbClr val="215D78"/>
                </a:solidFill>
                <a:latin typeface="Avenir Next"/>
                <a:cs typeface="Avenir Next"/>
              </a:rPr>
              <a:t>+</a:t>
            </a:r>
            <a:endParaRPr lang="sk-SK" sz="1000">
              <a:latin typeface="Avenir Next"/>
              <a:cs typeface="Avenir Next"/>
            </a:endParaRPr>
          </a:p>
        </p:txBody>
      </p:sp>
      <p:sp>
        <p:nvSpPr>
          <p:cNvPr id="52" name="object 52"/>
          <p:cNvSpPr txBox="1"/>
          <p:nvPr/>
        </p:nvSpPr>
        <p:spPr>
          <a:xfrm>
            <a:off x="2721634" y="5510109"/>
            <a:ext cx="580390" cy="100669"/>
          </a:xfrm>
          <a:prstGeom prst="rect">
            <a:avLst/>
          </a:prstGeom>
        </p:spPr>
        <p:txBody>
          <a:bodyPr vert="horz" wrap="square" lIns="0" tIns="15875" rIns="0" bIns="0" rtlCol="0">
            <a:spAutoFit/>
          </a:bodyPr>
          <a:lstStyle/>
          <a:p>
            <a:pPr marL="12700">
              <a:lnSpc>
                <a:spcPct val="100000"/>
              </a:lnSpc>
              <a:spcBef>
                <a:spcPts val="125"/>
              </a:spcBef>
            </a:pPr>
            <a:r>
              <a:rPr lang="en-US" sz="550" dirty="0">
                <a:solidFill>
                  <a:srgbClr val="9BAABA"/>
                </a:solidFill>
                <a:latin typeface="Avenir"/>
                <a:cs typeface="Avenir"/>
              </a:rPr>
              <a:t>Gene expression</a:t>
            </a:r>
            <a:endParaRPr lang="sk-SK" sz="550" dirty="0">
              <a:latin typeface="Avenir"/>
              <a:cs typeface="Avenir"/>
            </a:endParaRPr>
          </a:p>
        </p:txBody>
      </p:sp>
      <p:pic>
        <p:nvPicPr>
          <p:cNvPr id="54" name="object 54"/>
          <p:cNvPicPr/>
          <p:nvPr/>
        </p:nvPicPr>
        <p:blipFill>
          <a:blip r:embed="rId12" cstate="print"/>
          <a:stretch>
            <a:fillRect/>
          </a:stretch>
        </p:blipFill>
        <p:spPr>
          <a:xfrm>
            <a:off x="1565301" y="5718572"/>
            <a:ext cx="107632" cy="437476"/>
          </a:xfrm>
          <a:prstGeom prst="rect">
            <a:avLst/>
          </a:prstGeom>
        </p:spPr>
      </p:pic>
      <p:sp>
        <p:nvSpPr>
          <p:cNvPr id="55" name="object 55"/>
          <p:cNvSpPr txBox="1"/>
          <p:nvPr/>
        </p:nvSpPr>
        <p:spPr>
          <a:xfrm>
            <a:off x="4953092" y="4824171"/>
            <a:ext cx="2272442" cy="2200667"/>
          </a:xfrm>
          <a:prstGeom prst="rect">
            <a:avLst/>
          </a:prstGeom>
        </p:spPr>
        <p:txBody>
          <a:bodyPr vert="horz" wrap="square" lIns="0" tIns="33655" rIns="0" bIns="0" rtlCol="0">
            <a:spAutoFit/>
          </a:bodyPr>
          <a:lstStyle/>
          <a:p>
            <a:pPr marL="12700">
              <a:lnSpc>
                <a:spcPct val="100000"/>
              </a:lnSpc>
              <a:spcBef>
                <a:spcPts val="265"/>
              </a:spcBef>
            </a:pPr>
            <a:r>
              <a:rPr lang="en-US" sz="900" dirty="0">
                <a:solidFill>
                  <a:srgbClr val="00627E"/>
                </a:solidFill>
                <a:latin typeface="Avenir Next" panose="020B0503020202020204" pitchFamily="34" charset="0"/>
                <a:cs typeface="Avenir-Book"/>
              </a:rPr>
              <a:t>THE TEST PROVIDES INFORMATION ABOUT</a:t>
            </a:r>
            <a:r>
              <a:rPr lang="sk-SK" sz="900" spc="-25" dirty="0">
                <a:solidFill>
                  <a:srgbClr val="00627E"/>
                </a:solidFill>
                <a:latin typeface="Avenir Next" panose="020B0503020202020204" pitchFamily="34" charset="0"/>
                <a:cs typeface="Avenir-Book"/>
              </a:rPr>
              <a:t>:</a:t>
            </a:r>
            <a:endParaRPr lang="sk-SK" sz="900" dirty="0">
              <a:latin typeface="Avenir Next" panose="020B0503020202020204" pitchFamily="34" charset="0"/>
              <a:cs typeface="Avenir-Book"/>
            </a:endParaRPr>
          </a:p>
          <a:p>
            <a:pPr marL="215900" marR="5080" indent="-203200">
              <a:lnSpc>
                <a:spcPct val="117100"/>
              </a:lnSpc>
              <a:spcBef>
                <a:spcPts val="600"/>
              </a:spcBef>
              <a:buAutoNum type="arabicPeriod"/>
            </a:pPr>
            <a:r>
              <a:rPr lang="en-US" sz="900" b="1" dirty="0">
                <a:solidFill>
                  <a:srgbClr val="0B6381"/>
                </a:solidFill>
                <a:latin typeface="Avenir Next" panose="020B0503020202020204" pitchFamily="34" charset="0"/>
                <a:cs typeface="Times New Roman" panose="02020603050405020304" pitchFamily="18" charset="0"/>
              </a:rPr>
              <a:t>RECEPTOR STATUS</a:t>
            </a:r>
            <a:r>
              <a:rPr lang="en-US" sz="900" dirty="0">
                <a:solidFill>
                  <a:srgbClr val="0B6381"/>
                </a:solidFill>
                <a:latin typeface="Avenir Next" panose="020B0503020202020204" pitchFamily="34" charset="0"/>
                <a:cs typeface="Times New Roman" panose="02020603050405020304" pitchFamily="18" charset="0"/>
              </a:rPr>
              <a:t>: for RNA expression of the estrogen receptor, progesterone receptor, Her2 receptor, and Ki67 measured and cross-validated by the two tests.</a:t>
            </a:r>
          </a:p>
          <a:p>
            <a:pPr marL="215900" marR="0" lvl="0" indent="-203200" defTabSz="914400" eaLnBrk="1" fontAlgn="auto" latinLnBrk="0" hangingPunct="1">
              <a:lnSpc>
                <a:spcPct val="100000"/>
              </a:lnSpc>
              <a:spcBef>
                <a:spcPts val="600"/>
              </a:spcBef>
              <a:spcAft>
                <a:spcPts val="0"/>
              </a:spcAft>
              <a:buClrTx/>
              <a:buSzTx/>
              <a:buFontTx/>
              <a:buAutoNum type="arabicPeriod" startAt="2"/>
              <a:defRPr/>
            </a:pPr>
            <a:r>
              <a:rPr kumimoji="0" lang="sk-SK" sz="900" b="1" i="0" u="none" strike="noStrike" kern="0" cap="none" spc="0" normalizeH="0" baseline="0" noProof="0" dirty="0">
                <a:ln>
                  <a:noFill/>
                </a:ln>
                <a:solidFill>
                  <a:srgbClr val="00627E"/>
                </a:solidFill>
                <a:effectLst/>
                <a:uLnTx/>
                <a:uFillTx/>
                <a:latin typeface="Avenir Next" panose="020B0503020202020204" pitchFamily="34" charset="0"/>
                <a:cs typeface="Avenir"/>
              </a:rPr>
              <a:t>MOLE</a:t>
            </a:r>
            <a:r>
              <a:rPr kumimoji="0" lang="en-US" sz="900" b="1" i="0" u="none" strike="noStrike" kern="0" cap="none" spc="0" normalizeH="0" baseline="0" noProof="0" dirty="0">
                <a:ln>
                  <a:noFill/>
                </a:ln>
                <a:solidFill>
                  <a:srgbClr val="00627E"/>
                </a:solidFill>
                <a:effectLst/>
                <a:uLnTx/>
                <a:uFillTx/>
                <a:latin typeface="Avenir Next" panose="020B0503020202020204" pitchFamily="34" charset="0"/>
                <a:cs typeface="Avenir"/>
              </a:rPr>
              <a:t>CULAR</a:t>
            </a:r>
            <a:r>
              <a:rPr kumimoji="0" lang="sk-SK" sz="900" b="1" i="0" u="none" strike="noStrike" kern="0" cap="none" spc="0" normalizeH="0" baseline="0" noProof="0" dirty="0">
                <a:ln>
                  <a:noFill/>
                </a:ln>
                <a:solidFill>
                  <a:srgbClr val="00627E"/>
                </a:solidFill>
                <a:effectLst/>
                <a:uLnTx/>
                <a:uFillTx/>
                <a:latin typeface="Avenir Next" panose="020B0503020202020204" pitchFamily="34" charset="0"/>
                <a:cs typeface="Avenir"/>
              </a:rPr>
              <a:t> SUBTYPE:</a:t>
            </a:r>
            <a:r>
              <a:rPr kumimoji="0" lang="sk-SK" sz="900" b="1" i="0" u="none" strike="noStrike" kern="0" cap="none" spc="-15" normalizeH="0" baseline="0" noProof="0" dirty="0">
                <a:ln>
                  <a:noFill/>
                </a:ln>
                <a:solidFill>
                  <a:srgbClr val="00627E"/>
                </a:solidFill>
                <a:effectLst/>
                <a:uLnTx/>
                <a:uFillTx/>
                <a:latin typeface="Avenir Next" panose="020B0503020202020204" pitchFamily="34" charset="0"/>
                <a:cs typeface="Avenir"/>
              </a:rPr>
              <a:t> </a:t>
            </a:r>
            <a:r>
              <a:rPr kumimoji="0" lang="en-US" sz="900" b="0" i="0" u="none" strike="noStrike" kern="0" cap="none" spc="0" normalizeH="0" baseline="0" noProof="0" dirty="0">
                <a:ln>
                  <a:noFill/>
                </a:ln>
                <a:solidFill>
                  <a:srgbClr val="0B6381"/>
                </a:solidFill>
                <a:effectLst/>
                <a:uLnTx/>
                <a:uFillTx/>
                <a:latin typeface="Avenir Next" panose="020B0503020202020204" pitchFamily="34" charset="0"/>
                <a:cs typeface="Times New Roman" panose="02020603050405020304" pitchFamily="18" charset="0"/>
              </a:rPr>
              <a:t>based on RNA gene expression tumor biology.</a:t>
            </a:r>
            <a:endParaRPr kumimoji="0" lang="en-US" sz="900" b="1" i="0" u="none" strike="noStrike" kern="0" cap="none" spc="-15" normalizeH="0" baseline="0" noProof="0" dirty="0">
              <a:ln>
                <a:noFill/>
              </a:ln>
              <a:solidFill>
                <a:srgbClr val="00627E"/>
              </a:solidFill>
              <a:effectLst/>
              <a:uLnTx/>
              <a:uFillTx/>
              <a:latin typeface="Avenir Next" panose="020B0503020202020204" pitchFamily="34" charset="0"/>
              <a:cs typeface="Avenir"/>
            </a:endParaRPr>
          </a:p>
          <a:p>
            <a:pPr marL="215900" marR="0" lvl="0" indent="-203200" defTabSz="914400" eaLnBrk="1" fontAlgn="auto" latinLnBrk="0" hangingPunct="1">
              <a:lnSpc>
                <a:spcPct val="100000"/>
              </a:lnSpc>
              <a:spcBef>
                <a:spcPts val="600"/>
              </a:spcBef>
              <a:spcAft>
                <a:spcPts val="0"/>
              </a:spcAft>
              <a:buClrTx/>
              <a:buSzTx/>
              <a:buFontTx/>
              <a:buAutoNum type="arabicPeriod" startAt="2"/>
              <a:defRPr/>
            </a:pPr>
            <a:r>
              <a:rPr kumimoji="0" lang="sk-SK" sz="900" b="1" i="0" u="none" strike="noStrike" kern="0" cap="none" spc="0" normalizeH="0" baseline="0" noProof="0" dirty="0">
                <a:ln>
                  <a:noFill/>
                </a:ln>
                <a:solidFill>
                  <a:srgbClr val="00627E"/>
                </a:solidFill>
                <a:effectLst/>
                <a:uLnTx/>
                <a:uFillTx/>
                <a:latin typeface="Avenir Next" panose="020B0503020202020204" pitchFamily="34" charset="0"/>
                <a:cs typeface="Avenir"/>
              </a:rPr>
              <a:t>G</a:t>
            </a:r>
            <a:r>
              <a:rPr kumimoji="0" lang="en-US" sz="900" b="1" i="0" u="none" strike="noStrike" kern="0" cap="none" spc="0" normalizeH="0" baseline="0" noProof="0" dirty="0">
                <a:ln>
                  <a:noFill/>
                </a:ln>
                <a:solidFill>
                  <a:srgbClr val="00627E"/>
                </a:solidFill>
                <a:effectLst/>
                <a:uLnTx/>
                <a:uFillTx/>
                <a:latin typeface="Avenir Next" panose="020B0503020202020204" pitchFamily="34" charset="0"/>
                <a:cs typeface="Avenir"/>
              </a:rPr>
              <a:t>ENE</a:t>
            </a:r>
            <a:r>
              <a:rPr kumimoji="0" lang="sk-SK" sz="900" b="1" i="0" u="none" strike="noStrike" kern="0" cap="none" spc="10" normalizeH="0" baseline="0" noProof="0" dirty="0">
                <a:ln>
                  <a:noFill/>
                </a:ln>
                <a:solidFill>
                  <a:srgbClr val="00627E"/>
                </a:solidFill>
                <a:effectLst/>
                <a:uLnTx/>
                <a:uFillTx/>
                <a:latin typeface="Avenir Next" panose="020B0503020202020204" pitchFamily="34" charset="0"/>
                <a:cs typeface="Avenir"/>
              </a:rPr>
              <a:t> </a:t>
            </a:r>
            <a:r>
              <a:rPr kumimoji="0" lang="sk-SK" sz="900" b="1" i="0" u="none" strike="noStrike" kern="0" cap="none" spc="-10" normalizeH="0" baseline="0" noProof="0" dirty="0">
                <a:ln>
                  <a:noFill/>
                </a:ln>
                <a:solidFill>
                  <a:srgbClr val="00627E"/>
                </a:solidFill>
                <a:effectLst/>
                <a:uLnTx/>
                <a:uFillTx/>
                <a:latin typeface="Avenir Next" panose="020B0503020202020204" pitchFamily="34" charset="0"/>
                <a:cs typeface="Avenir"/>
              </a:rPr>
              <a:t>SIGNAT</a:t>
            </a:r>
            <a:r>
              <a:rPr kumimoji="0" lang="en-US" sz="900" b="1" i="0" u="none" strike="noStrike" kern="0" cap="none" spc="-10" normalizeH="0" baseline="0" noProof="0" dirty="0">
                <a:ln>
                  <a:noFill/>
                </a:ln>
                <a:solidFill>
                  <a:srgbClr val="00627E"/>
                </a:solidFill>
                <a:effectLst/>
                <a:uLnTx/>
                <a:uFillTx/>
                <a:latin typeface="Avenir Next" panose="020B0503020202020204" pitchFamily="34" charset="0"/>
                <a:cs typeface="Avenir"/>
              </a:rPr>
              <a:t>URES</a:t>
            </a:r>
            <a:r>
              <a:rPr kumimoji="0" lang="sk-SK" sz="900" b="1" i="0" u="none" strike="noStrike" kern="0" cap="none" spc="-10" normalizeH="0" baseline="0" noProof="0" dirty="0">
                <a:ln>
                  <a:noFill/>
                </a:ln>
                <a:solidFill>
                  <a:srgbClr val="00627E"/>
                </a:solidFill>
                <a:effectLst/>
                <a:uLnTx/>
                <a:uFillTx/>
                <a:latin typeface="Avenir Next" panose="020B0503020202020204" pitchFamily="34" charset="0"/>
                <a:cs typeface="Avenir"/>
              </a:rPr>
              <a:t>:</a:t>
            </a:r>
            <a:r>
              <a:rPr kumimoji="0" lang="en-US" sz="900" b="1" i="0" u="none" strike="noStrike" kern="0" cap="none" spc="-10" normalizeH="0" baseline="0" noProof="0" dirty="0">
                <a:ln>
                  <a:noFill/>
                </a:ln>
                <a:solidFill>
                  <a:srgbClr val="00627E"/>
                </a:solidFill>
                <a:effectLst/>
                <a:uLnTx/>
                <a:uFillTx/>
                <a:latin typeface="Avenir Next" panose="020B0503020202020204" pitchFamily="34" charset="0"/>
                <a:cs typeface="Avenir"/>
              </a:rPr>
              <a:t> </a:t>
            </a:r>
            <a:r>
              <a:rPr kumimoji="0" lang="en-US" sz="900" b="0" i="0" u="none" strike="noStrike" kern="0" cap="none" spc="0" normalizeH="0" baseline="0" noProof="0" dirty="0">
                <a:ln>
                  <a:noFill/>
                </a:ln>
                <a:solidFill>
                  <a:srgbClr val="0B6381"/>
                </a:solidFill>
                <a:effectLst/>
                <a:uLnTx/>
                <a:uFillTx/>
                <a:latin typeface="Avenir Next" panose="020B0503020202020204" pitchFamily="34" charset="0"/>
                <a:cs typeface="Times New Roman" panose="02020603050405020304" pitchFamily="18" charset="0"/>
              </a:rPr>
              <a:t>personalized for patients' tumor biology and clinical status.</a:t>
            </a:r>
            <a:endParaRPr kumimoji="0" lang="en-SK" sz="900" b="0" i="0" u="none" strike="noStrike" kern="0" cap="none" spc="0" normalizeH="0" baseline="0" noProof="0" dirty="0">
              <a:ln>
                <a:noFill/>
              </a:ln>
              <a:solidFill>
                <a:srgbClr val="0B6381"/>
              </a:solidFill>
              <a:effectLst/>
              <a:uLnTx/>
              <a:uFillTx/>
              <a:latin typeface="Avenir Next" panose="020B0503020202020204" pitchFamily="34" charset="0"/>
              <a:cs typeface="Times New Roman" panose="02020603050405020304" pitchFamily="18" charset="0"/>
            </a:endParaRPr>
          </a:p>
          <a:p>
            <a:pPr marL="241300" marR="5080" indent="-228600">
              <a:lnSpc>
                <a:spcPct val="117100"/>
              </a:lnSpc>
              <a:buAutoNum type="arabicPeriod"/>
            </a:pPr>
            <a:endParaRPr lang="en-US" sz="900" dirty="0">
              <a:solidFill>
                <a:srgbClr val="0B6381"/>
              </a:solidFill>
              <a:latin typeface="Avenir Next" panose="020B0503020202020204" pitchFamily="34" charset="0"/>
              <a:cs typeface="Times New Roman" panose="02020603050405020304" pitchFamily="18" charset="0"/>
            </a:endParaRPr>
          </a:p>
        </p:txBody>
      </p:sp>
      <p:pic>
        <p:nvPicPr>
          <p:cNvPr id="62" name="object 62"/>
          <p:cNvPicPr/>
          <p:nvPr/>
        </p:nvPicPr>
        <p:blipFill>
          <a:blip r:embed="rId13" cstate="print"/>
          <a:stretch>
            <a:fillRect/>
          </a:stretch>
        </p:blipFill>
        <p:spPr>
          <a:xfrm>
            <a:off x="287997" y="10196627"/>
            <a:ext cx="232201" cy="207375"/>
          </a:xfrm>
          <a:prstGeom prst="rect">
            <a:avLst/>
          </a:prstGeom>
        </p:spPr>
      </p:pic>
      <p:sp>
        <p:nvSpPr>
          <p:cNvPr id="63" name="object 63"/>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lang="sk-SK" sz="800">
                <a:latin typeface="Avenir-Book"/>
                <a:cs typeface="Avenir-Book"/>
              </a:rPr>
              <a:t>MultiplexDX, s. </a:t>
            </a:r>
            <a:r>
              <a:rPr lang="sk-SK" sz="800" spc="-20">
                <a:latin typeface="Avenir-Book"/>
                <a:cs typeface="Avenir-Book"/>
              </a:rPr>
              <a:t>r.</a:t>
            </a:r>
            <a:r>
              <a:rPr lang="sk-SK" sz="800">
                <a:latin typeface="Avenir-Book"/>
                <a:cs typeface="Avenir-Book"/>
              </a:rPr>
              <a:t> o., Ilkovičova 8, 841 04 </a:t>
            </a:r>
            <a:r>
              <a:rPr lang="sk-SK" sz="800" spc="-10">
                <a:latin typeface="Avenir-Book"/>
                <a:cs typeface="Avenir-Book"/>
              </a:rPr>
              <a:t>Bratislava</a:t>
            </a:r>
            <a:endParaRPr lang="sk-SK" sz="800">
              <a:latin typeface="Avenir-Book"/>
              <a:cs typeface="Avenir-Book"/>
            </a:endParaRPr>
          </a:p>
          <a:p>
            <a:pPr marL="12700">
              <a:lnSpc>
                <a:spcPct val="100000"/>
              </a:lnSpc>
            </a:pPr>
            <a:r>
              <a:rPr lang="sk-SK" sz="800" b="1">
                <a:solidFill>
                  <a:srgbClr val="87C6C7"/>
                </a:solidFill>
                <a:latin typeface="Avenir-Heavy"/>
                <a:cs typeface="Avenir-Heavy"/>
              </a:rPr>
              <a:t>multiplexdx.com</a:t>
            </a:r>
            <a:r>
              <a:rPr lang="sk-SK" sz="800" b="1" spc="-15">
                <a:solidFill>
                  <a:srgbClr val="87C6C7"/>
                </a:solidFill>
                <a:latin typeface="Avenir-Heavy"/>
                <a:cs typeface="Avenir-Heavy"/>
              </a:rPr>
              <a:t> </a:t>
            </a:r>
            <a:r>
              <a:rPr lang="sk-SK" sz="800">
                <a:latin typeface="Avenir-Book"/>
                <a:cs typeface="Avenir-Book"/>
              </a:rPr>
              <a:t>| </a:t>
            </a:r>
            <a:r>
              <a:rPr lang="sk-SK" sz="800" b="1">
                <a:solidFill>
                  <a:srgbClr val="00627E"/>
                </a:solidFill>
                <a:latin typeface="Avenir-Heavy"/>
                <a:cs typeface="Avenir-Heavy"/>
              </a:rPr>
              <a:t>e-mail:</a:t>
            </a:r>
            <a:r>
              <a:rPr lang="sk-SK" sz="800" b="1" spc="-15">
                <a:solidFill>
                  <a:srgbClr val="00627E"/>
                </a:solidFill>
                <a:latin typeface="Avenir-Heavy"/>
                <a:cs typeface="Avenir-Heavy"/>
              </a:rPr>
              <a:t> </a:t>
            </a:r>
            <a:r>
              <a:rPr lang="sk-SK" sz="800" spc="-10">
                <a:latin typeface="Avenir-Book"/>
                <a:cs typeface="Avenir-Book"/>
                <a:hlinkClick r:id="rId14"/>
              </a:rPr>
              <a:t>diagnostics@multiplexdx.com</a:t>
            </a:r>
            <a:endParaRPr lang="sk-SK" sz="800">
              <a:latin typeface="Avenir-Book"/>
              <a:cs typeface="Avenir-Book"/>
            </a:endParaRPr>
          </a:p>
        </p:txBody>
      </p:sp>
      <p:sp>
        <p:nvSpPr>
          <p:cNvPr id="64" name="object 64"/>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lang="sk-SK" b="1" dirty="0">
                <a:solidFill>
                  <a:srgbClr val="00627E"/>
                </a:solidFill>
                <a:latin typeface="Avenir"/>
                <a:cs typeface="Avenir"/>
              </a:rPr>
              <a:t>ID:</a:t>
            </a:r>
            <a:r>
              <a:rPr lang="en-US" b="0" i="0" dirty="0">
                <a:solidFill>
                  <a:srgbClr val="444444"/>
                </a:solidFill>
                <a:effectLst/>
                <a:latin typeface="Calibri"/>
              </a:rPr>
              <a:t> </a:t>
            </a:r>
            <a:r>
              <a:rPr lang="en-US" spc="-15" dirty="0"/>
              <a:t> </a:t>
            </a:r>
            <a:r>
              <a:rPr lang="en-US" spc="-15" dirty="0">
                <a:solidFill>
                  <a:srgbClr val="000000"/>
                </a:solidFill>
              </a:rPr>
              <a:t>                            </a:t>
            </a:r>
            <a:r>
              <a:rPr lang="sk-SK" b="1" spc="-10" dirty="0">
                <a:solidFill>
                  <a:srgbClr val="00627E"/>
                </a:solidFill>
                <a:latin typeface="Avenir"/>
                <a:cs typeface="Avenir"/>
              </a:rPr>
              <a:t>PAGE</a:t>
            </a:r>
            <a:r>
              <a:rPr lang="sk-SK" b="1" spc="-25" dirty="0">
                <a:solidFill>
                  <a:srgbClr val="00627E"/>
                </a:solidFill>
                <a:latin typeface="Avenir"/>
                <a:cs typeface="Avenir"/>
              </a:rPr>
              <a:t> </a:t>
            </a:r>
            <a:fld id="{81D60167-4931-47E6-BA6A-407CBD079E47}" type="slidenum">
              <a:rPr lang="sk-SK" b="1" spc="-25" smtClean="0">
                <a:latin typeface="Avenir"/>
                <a:cs typeface="Avenir"/>
              </a:rPr>
              <a:pPr marL="12700">
                <a:spcBef>
                  <a:spcPts val="100"/>
                </a:spcBef>
              </a:pPr>
              <a:t>1</a:t>
            </a:fld>
            <a:r>
              <a:rPr lang="sk-SK" spc="-25" dirty="0"/>
              <a:t>/7</a:t>
            </a:r>
          </a:p>
        </p:txBody>
      </p:sp>
      <p:sp>
        <p:nvSpPr>
          <p:cNvPr id="68" name="object 44">
            <a:extLst>
              <a:ext uri="{FF2B5EF4-FFF2-40B4-BE49-F238E27FC236}">
                <a16:creationId xmlns:a16="http://schemas.microsoft.com/office/drawing/2014/main" id="{4F36613E-BBCD-23F1-8381-20208F813BDD}"/>
              </a:ext>
            </a:extLst>
          </p:cNvPr>
          <p:cNvSpPr txBox="1"/>
          <p:nvPr/>
        </p:nvSpPr>
        <p:spPr>
          <a:xfrm>
            <a:off x="2808020" y="6527198"/>
            <a:ext cx="718753" cy="128240"/>
          </a:xfrm>
          <a:prstGeom prst="rect">
            <a:avLst/>
          </a:prstGeom>
        </p:spPr>
        <p:txBody>
          <a:bodyPr vert="horz" wrap="square" lIns="0" tIns="12700" rIns="0" bIns="0" rtlCol="0">
            <a:spAutoFit/>
          </a:bodyPr>
          <a:lstStyle/>
          <a:p>
            <a:pPr marL="12700">
              <a:lnSpc>
                <a:spcPct val="100000"/>
              </a:lnSpc>
              <a:spcBef>
                <a:spcPts val="100"/>
              </a:spcBef>
            </a:pPr>
            <a:r>
              <a:rPr lang="en-US" sz="750" b="1" spc="-10" dirty="0">
                <a:solidFill>
                  <a:srgbClr val="1F5D78"/>
                </a:solidFill>
                <a:latin typeface="Avenir Next"/>
                <a:cs typeface="Avenir Next"/>
              </a:rPr>
              <a:t>PARAMETERS</a:t>
            </a:r>
            <a:endParaRPr lang="sk-SK" sz="750" dirty="0">
              <a:latin typeface="Avenir Next"/>
              <a:cs typeface="Avenir Next"/>
            </a:endParaRPr>
          </a:p>
        </p:txBody>
      </p:sp>
      <p:sp>
        <p:nvSpPr>
          <p:cNvPr id="69" name="object 43">
            <a:extLst>
              <a:ext uri="{FF2B5EF4-FFF2-40B4-BE49-F238E27FC236}">
                <a16:creationId xmlns:a16="http://schemas.microsoft.com/office/drawing/2014/main" id="{8854953D-2107-AB09-F816-3F9AEFB18A48}"/>
              </a:ext>
            </a:extLst>
          </p:cNvPr>
          <p:cNvSpPr txBox="1"/>
          <p:nvPr/>
        </p:nvSpPr>
        <p:spPr>
          <a:xfrm>
            <a:off x="571028" y="5821584"/>
            <a:ext cx="738615" cy="197490"/>
          </a:xfrm>
          <a:prstGeom prst="rect">
            <a:avLst/>
          </a:prstGeom>
        </p:spPr>
        <p:txBody>
          <a:bodyPr vert="horz" wrap="square" lIns="0" tIns="12700" rIns="0" bIns="0" rtlCol="0">
            <a:spAutoFit/>
          </a:bodyPr>
          <a:lstStyle/>
          <a:p>
            <a:pPr marL="12700">
              <a:lnSpc>
                <a:spcPct val="100000"/>
              </a:lnSpc>
              <a:spcBef>
                <a:spcPts val="100"/>
              </a:spcBef>
            </a:pPr>
            <a:r>
              <a:rPr lang="en-US" sz="600" b="1" spc="-10" dirty="0">
                <a:solidFill>
                  <a:srgbClr val="1F5D78"/>
                </a:solidFill>
                <a:latin typeface="Avenir Next"/>
                <a:cs typeface="Avenir Next"/>
              </a:rPr>
              <a:t>LASER CAPTURE MICRODISSECTION</a:t>
            </a:r>
            <a:endParaRPr lang="sk-SK" sz="600" dirty="0">
              <a:latin typeface="Avenir Next"/>
              <a:cs typeface="Avenir Next"/>
            </a:endParaRPr>
          </a:p>
        </p:txBody>
      </p:sp>
      <p:sp>
        <p:nvSpPr>
          <p:cNvPr id="70" name="object 41">
            <a:extLst>
              <a:ext uri="{FF2B5EF4-FFF2-40B4-BE49-F238E27FC236}">
                <a16:creationId xmlns:a16="http://schemas.microsoft.com/office/drawing/2014/main" id="{D1556C43-D7EC-7B88-8256-FFC7D61FF698}"/>
              </a:ext>
            </a:extLst>
          </p:cNvPr>
          <p:cNvSpPr txBox="1"/>
          <p:nvPr/>
        </p:nvSpPr>
        <p:spPr>
          <a:xfrm>
            <a:off x="3894678" y="6078031"/>
            <a:ext cx="908685" cy="254878"/>
          </a:xfrm>
          <a:prstGeom prst="rect">
            <a:avLst/>
          </a:prstGeom>
        </p:spPr>
        <p:txBody>
          <a:bodyPr vert="horz" wrap="square" lIns="0" tIns="12700" rIns="0" bIns="0" rtlCol="0">
            <a:spAutoFit/>
          </a:bodyPr>
          <a:lstStyle/>
          <a:p>
            <a:pPr marL="298450" marR="5080" indent="-286385" algn="ctr">
              <a:lnSpc>
                <a:spcPct val="109100"/>
              </a:lnSpc>
              <a:spcBef>
                <a:spcPts val="100"/>
              </a:spcBef>
            </a:pPr>
            <a:r>
              <a:rPr lang="en-US" sz="700" b="1" spc="-10">
                <a:solidFill>
                  <a:srgbClr val="FFFFFF"/>
                </a:solidFill>
                <a:latin typeface="Avenir Next"/>
                <a:cs typeface="Avenir Next"/>
              </a:rPr>
              <a:t>PERSONALIZED</a:t>
            </a:r>
          </a:p>
          <a:p>
            <a:pPr marL="298450" marR="5080" indent="-286385" algn="ctr">
              <a:lnSpc>
                <a:spcPct val="109100"/>
              </a:lnSpc>
              <a:spcBef>
                <a:spcPts val="100"/>
              </a:spcBef>
            </a:pPr>
            <a:r>
              <a:rPr lang="en-US" sz="700" b="1" spc="-10">
                <a:solidFill>
                  <a:srgbClr val="FFFFFF"/>
                </a:solidFill>
                <a:latin typeface="Avenir Next"/>
                <a:cs typeface="Avenir Next"/>
              </a:rPr>
              <a:t>TREATMENT</a:t>
            </a:r>
            <a:endParaRPr lang="sk-SK" sz="700">
              <a:latin typeface="Avenir Next"/>
              <a:cs typeface="Avenir Next"/>
            </a:endParaRPr>
          </a:p>
        </p:txBody>
      </p:sp>
      <p:sp>
        <p:nvSpPr>
          <p:cNvPr id="41" name="object 18">
            <a:extLst>
              <a:ext uri="{FF2B5EF4-FFF2-40B4-BE49-F238E27FC236}">
                <a16:creationId xmlns:a16="http://schemas.microsoft.com/office/drawing/2014/main" id="{0A24D237-6CED-2027-41E0-16B11B66977E}"/>
              </a:ext>
            </a:extLst>
          </p:cNvPr>
          <p:cNvSpPr txBox="1"/>
          <p:nvPr/>
        </p:nvSpPr>
        <p:spPr>
          <a:xfrm>
            <a:off x="248945" y="7087720"/>
            <a:ext cx="3954273" cy="2897973"/>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B6381"/>
                </a:solidFill>
                <a:latin typeface="Avenir-Heavy"/>
                <a:cs typeface="Avenir-Heavy"/>
              </a:rPr>
              <a:t>INTERPRETATION GUIDE</a:t>
            </a:r>
            <a:endParaRPr lang="sk-SK" sz="1600" dirty="0">
              <a:latin typeface="Avenir-Heavy"/>
              <a:cs typeface="Avenir-Heavy"/>
            </a:endParaRPr>
          </a:p>
          <a:p>
            <a:pPr marL="12700" marR="113664">
              <a:lnSpc>
                <a:spcPct val="125899"/>
              </a:lnSpc>
              <a:spcBef>
                <a:spcPts val="1019"/>
              </a:spcBef>
            </a:pPr>
            <a:r>
              <a:rPr lang="en-US" sz="1000"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In the following report, each gene/gene signature is given a percentile score, which ranks the expression level in the context of the patients included in our retrospective cohort. For the four main breast cancer biomarkers, </a:t>
            </a:r>
            <a:r>
              <a:rPr lang="en-US" sz="1000" dirty="0">
                <a:solidFill>
                  <a:srgbClr val="0B6381"/>
                </a:solidFill>
                <a:latin typeface="Avenir Next" panose="020B0503020202020204" pitchFamily="34" charset="0"/>
                <a:cs typeface="Times New Roman" panose="02020603050405020304" pitchFamily="18" charset="0"/>
              </a:rPr>
              <a:t>estrogen receptor </a:t>
            </a:r>
            <a:r>
              <a:rPr lang="en-US" sz="1000" i="1" dirty="0">
                <a:solidFill>
                  <a:srgbClr val="0B6381"/>
                </a:solidFill>
                <a:latin typeface="Avenir Next" panose="020B0503020202020204" pitchFamily="34" charset="0"/>
                <a:cs typeface="Times New Roman" panose="02020603050405020304" pitchFamily="18" charset="0"/>
              </a:rPr>
              <a:t>(ESR1</a:t>
            </a:r>
            <a:r>
              <a:rPr lang="en-US" sz="1000" dirty="0">
                <a:solidFill>
                  <a:srgbClr val="0B6381"/>
                </a:solidFill>
                <a:latin typeface="Avenir Next" panose="020B0503020202020204" pitchFamily="34" charset="0"/>
                <a:cs typeface="Times New Roman" panose="02020603050405020304" pitchFamily="18" charset="0"/>
              </a:rPr>
              <a:t>)</a:t>
            </a:r>
            <a:r>
              <a:rPr lang="en-US" sz="1000" i="1" dirty="0">
                <a:solidFill>
                  <a:srgbClr val="0B6381"/>
                </a:solidFill>
                <a:latin typeface="Avenir Next" panose="020B0503020202020204" pitchFamily="34" charset="0"/>
                <a:cs typeface="Times New Roman" panose="02020603050405020304" pitchFamily="18" charset="0"/>
              </a:rPr>
              <a:t>,</a:t>
            </a:r>
            <a:r>
              <a:rPr lang="en-US" sz="1000" dirty="0">
                <a:solidFill>
                  <a:srgbClr val="0B6381"/>
                </a:solidFill>
                <a:latin typeface="Avenir Next" panose="020B0503020202020204" pitchFamily="34" charset="0"/>
                <a:cs typeface="Times New Roman" panose="02020603050405020304" pitchFamily="18" charset="0"/>
              </a:rPr>
              <a:t> progesterone receptor</a:t>
            </a:r>
            <a:r>
              <a:rPr lang="en-US" sz="1000" i="1" dirty="0">
                <a:solidFill>
                  <a:srgbClr val="0B6381"/>
                </a:solidFill>
                <a:latin typeface="Avenir Next" panose="020B0503020202020204" pitchFamily="34" charset="0"/>
                <a:cs typeface="Times New Roman" panose="02020603050405020304" pitchFamily="18" charset="0"/>
              </a:rPr>
              <a:t> (PGR</a:t>
            </a:r>
            <a:r>
              <a:rPr lang="en-US" sz="1000" dirty="0">
                <a:solidFill>
                  <a:srgbClr val="0B6381"/>
                </a:solidFill>
                <a:latin typeface="Avenir Next" panose="020B0503020202020204" pitchFamily="34" charset="0"/>
                <a:cs typeface="Times New Roman" panose="02020603050405020304" pitchFamily="18" charset="0"/>
              </a:rPr>
              <a:t>), Her2 receptor </a:t>
            </a:r>
            <a:r>
              <a:rPr lang="en-US" sz="1000" i="1" dirty="0">
                <a:solidFill>
                  <a:srgbClr val="0B6381"/>
                </a:solidFill>
                <a:latin typeface="Avenir Next" panose="020B0503020202020204" pitchFamily="34" charset="0"/>
                <a:cs typeface="Times New Roman" panose="02020603050405020304" pitchFamily="18" charset="0"/>
              </a:rPr>
              <a:t>(ERBB2</a:t>
            </a:r>
            <a:r>
              <a:rPr lang="en-US" sz="1000" dirty="0">
                <a:solidFill>
                  <a:srgbClr val="0B6381"/>
                </a:solidFill>
                <a:latin typeface="Avenir Next" panose="020B0503020202020204" pitchFamily="34" charset="0"/>
                <a:cs typeface="Times New Roman" panose="02020603050405020304" pitchFamily="18" charset="0"/>
              </a:rPr>
              <a:t>)</a:t>
            </a:r>
            <a:r>
              <a:rPr lang="en-US" sz="1000" i="1" dirty="0">
                <a:solidFill>
                  <a:srgbClr val="0B6381"/>
                </a:solidFill>
                <a:latin typeface="Avenir Next" panose="020B0503020202020204" pitchFamily="34" charset="0"/>
                <a:cs typeface="Times New Roman" panose="02020603050405020304" pitchFamily="18" charset="0"/>
              </a:rPr>
              <a:t>,</a:t>
            </a:r>
            <a:r>
              <a:rPr lang="en-US" sz="1000" dirty="0">
                <a:solidFill>
                  <a:srgbClr val="0B6381"/>
                </a:solidFill>
                <a:latin typeface="Avenir Next" panose="020B0503020202020204" pitchFamily="34" charset="0"/>
                <a:cs typeface="Times New Roman" panose="02020603050405020304" pitchFamily="18" charset="0"/>
              </a:rPr>
              <a:t> and Ki67 </a:t>
            </a:r>
            <a:r>
              <a:rPr lang="en-US" sz="1000" i="1" dirty="0">
                <a:solidFill>
                  <a:srgbClr val="0B6381"/>
                </a:solidFill>
                <a:latin typeface="Avenir Next" panose="020B0503020202020204" pitchFamily="34" charset="0"/>
                <a:cs typeface="Times New Roman" panose="02020603050405020304" pitchFamily="18" charset="0"/>
              </a:rPr>
              <a:t>(MKI67</a:t>
            </a:r>
            <a:r>
              <a:rPr lang="en-US" sz="1000" dirty="0">
                <a:solidFill>
                  <a:srgbClr val="0B6381"/>
                </a:solidFill>
                <a:latin typeface="Avenir Next" panose="020B0503020202020204" pitchFamily="34" charset="0"/>
                <a:cs typeface="Times New Roman" panose="02020603050405020304" pitchFamily="18" charset="0"/>
              </a:rPr>
              <a:t>),</a:t>
            </a:r>
            <a:r>
              <a:rPr lang="en-US" sz="1000" i="1" dirty="0">
                <a:solidFill>
                  <a:srgbClr val="0B6381"/>
                </a:solidFill>
                <a:latin typeface="Avenir Next" panose="020B0503020202020204" pitchFamily="34" charset="0"/>
                <a:cs typeface="Times New Roman" panose="02020603050405020304" pitchFamily="18" charset="0"/>
              </a:rPr>
              <a:t> </a:t>
            </a:r>
            <a:r>
              <a:rPr lang="en-US" sz="1000" dirty="0">
                <a:solidFill>
                  <a:srgbClr val="0B6381"/>
                </a:solidFill>
                <a:latin typeface="Avenir Next" panose="020B0503020202020204" pitchFamily="34" charset="0"/>
                <a:cs typeface="Times New Roman" panose="02020603050405020304" pitchFamily="18" charset="0"/>
              </a:rPr>
              <a:t>these percentile rankings are in the context of all 1 013 eligible patients. For all other genes/gene signatures, the percentile rankings are in the context of other patients belonging to the same </a:t>
            </a:r>
            <a:r>
              <a:rPr lang="en-US" sz="1000" b="1" dirty="0">
                <a:solidFill>
                  <a:srgbClr val="0B6381"/>
                </a:solidFill>
                <a:latin typeface="Avenir Next" panose="020B0503020202020204" pitchFamily="34" charset="0"/>
                <a:cs typeface="Times New Roman" panose="02020603050405020304" pitchFamily="18" charset="0"/>
              </a:rPr>
              <a:t>MOLECULAR SUBTYPE</a:t>
            </a:r>
            <a:r>
              <a:rPr lang="en-US" sz="1000" dirty="0">
                <a:solidFill>
                  <a:srgbClr val="0B6381"/>
                </a:solidFill>
                <a:latin typeface="Avenir Next" panose="020B0503020202020204" pitchFamily="34" charset="0"/>
                <a:cs typeface="Times New Roman" panose="02020603050405020304" pitchFamily="18" charset="0"/>
              </a:rPr>
              <a:t>.  For example, for patients classified as Luminal A, the genes and gene signature will receive a percentile score compared to all Luminal A samples in our retrospective validation. The percentile scores do not necessarily imply a given level of sensitivity or resistance to a therapy.</a:t>
            </a:r>
            <a:endParaRPr lang="sk-SK" sz="1000" b="1" dirty="0">
              <a:solidFill>
                <a:srgbClr val="0B6381"/>
              </a:solidFill>
              <a:latin typeface="Avenir-Book"/>
              <a:cs typeface="Avenir-Book"/>
            </a:endParaRPr>
          </a:p>
        </p:txBody>
      </p:sp>
      <p:graphicFrame>
        <p:nvGraphicFramePr>
          <p:cNvPr id="44" name="object 61">
            <a:extLst>
              <a:ext uri="{FF2B5EF4-FFF2-40B4-BE49-F238E27FC236}">
                <a16:creationId xmlns:a16="http://schemas.microsoft.com/office/drawing/2014/main" id="{9287BF19-1C20-6AB2-13CF-A2E3F29109C1}"/>
              </a:ext>
            </a:extLst>
          </p:cNvPr>
          <p:cNvGraphicFramePr>
            <a:graphicFrameLocks noGrp="1"/>
          </p:cNvGraphicFramePr>
          <p:nvPr>
            <p:extLst>
              <p:ext uri="{D42A27DB-BD31-4B8C-83A1-F6EECF244321}">
                <p14:modId xmlns:p14="http://schemas.microsoft.com/office/powerpoint/2010/main" val="761033832"/>
              </p:ext>
            </p:extLst>
          </p:nvPr>
        </p:nvGraphicFramePr>
        <p:xfrm>
          <a:off x="4285130" y="7526012"/>
          <a:ext cx="783697" cy="1584206"/>
        </p:xfrm>
        <a:graphic>
          <a:graphicData uri="http://schemas.openxmlformats.org/drawingml/2006/table">
            <a:tbl>
              <a:tblPr firstRow="1" bandRow="1">
                <a:tableStyleId>{2D5ABB26-0587-4C30-8999-92F81FD0307C}</a:tableStyleId>
              </a:tblPr>
              <a:tblGrid>
                <a:gridCol w="783697">
                  <a:extLst>
                    <a:ext uri="{9D8B030D-6E8A-4147-A177-3AD203B41FA5}">
                      <a16:colId xmlns:a16="http://schemas.microsoft.com/office/drawing/2014/main" val="1046214682"/>
                    </a:ext>
                  </a:extLst>
                </a:gridCol>
              </a:tblGrid>
              <a:tr h="446109">
                <a:tc>
                  <a:txBody>
                    <a:bodyPr/>
                    <a:lstStyle/>
                    <a:p>
                      <a:pPr algn="ctr">
                        <a:lnSpc>
                          <a:spcPct val="100000"/>
                        </a:lnSpc>
                        <a:spcBef>
                          <a:spcPts val="490"/>
                        </a:spcBef>
                      </a:pPr>
                      <a:r>
                        <a:rPr lang="en-US" sz="1000" noProof="0" dirty="0">
                          <a:solidFill>
                            <a:schemeClr val="bg1"/>
                          </a:solidFill>
                          <a:latin typeface="Avenir-Heavy"/>
                          <a:cs typeface="Avenir-Heavy"/>
                        </a:rPr>
                        <a:t>Sample</a:t>
                      </a:r>
                    </a:p>
                    <a:p>
                      <a:pPr algn="ctr">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65243">
                <a:tc>
                  <a:txBody>
                    <a:bodyPr/>
                    <a:lstStyle/>
                    <a:p>
                      <a:pPr algn="ctr" fontAlgn="b"/>
                      <a:r>
                        <a:rPr lang="en-US" sz="900" b="1" i="0" u="none" strike="noStrike" dirty="0">
                          <a:solidFill>
                            <a:srgbClr val="000000"/>
                          </a:solidFill>
                          <a:effectLst/>
                          <a:latin typeface="Avenir-Book"/>
                        </a:rPr>
                        <a:t>Low</a:t>
                      </a:r>
                    </a:p>
                    <a:p>
                      <a:pPr algn="ctr" fontAlgn="b"/>
                      <a:r>
                        <a:rPr lang="en-US" sz="900" b="1" i="0" u="none" strike="noStrike" dirty="0">
                          <a:solidFill>
                            <a:srgbClr val="000000"/>
                          </a:solidFill>
                          <a:effectLst/>
                          <a:latin typeface="Avenir-Book"/>
                        </a:rPr>
                        <a:t>(1-33)</a:t>
                      </a: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57CA80"/>
                    </a:solidFill>
                  </a:tcPr>
                </a:tc>
                <a:extLst>
                  <a:ext uri="{0D108BD9-81ED-4DB2-BD59-A6C34878D82A}">
                    <a16:rowId xmlns:a16="http://schemas.microsoft.com/office/drawing/2014/main" val="2325173147"/>
                  </a:ext>
                </a:extLst>
              </a:tr>
              <a:tr h="365243">
                <a:tc>
                  <a:txBody>
                    <a:bodyPr/>
                    <a:lstStyle/>
                    <a:p>
                      <a:pPr algn="ctr" fontAlgn="b"/>
                      <a:r>
                        <a:rPr lang="en-US" sz="900" b="1" i="0" u="none" strike="noStrike" dirty="0">
                          <a:solidFill>
                            <a:srgbClr val="000000"/>
                          </a:solidFill>
                          <a:effectLst/>
                          <a:latin typeface="Avenir-Book"/>
                        </a:rPr>
                        <a:t>Medium</a:t>
                      </a:r>
                    </a:p>
                    <a:p>
                      <a:pPr algn="ctr" fontAlgn="b"/>
                      <a:r>
                        <a:rPr lang="en-US" sz="900" b="1" i="0" u="none" strike="noStrike" dirty="0">
                          <a:solidFill>
                            <a:srgbClr val="000000"/>
                          </a:solidFill>
                          <a:effectLst/>
                          <a:latin typeface="Avenir-Book"/>
                        </a:rPr>
                        <a:t>(&lt;33-66)</a:t>
                      </a: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9B93C"/>
                    </a:solidFill>
                  </a:tcPr>
                </a:tc>
                <a:extLst>
                  <a:ext uri="{0D108BD9-81ED-4DB2-BD59-A6C34878D82A}">
                    <a16:rowId xmlns:a16="http://schemas.microsoft.com/office/drawing/2014/main" val="3591426334"/>
                  </a:ext>
                </a:extLst>
              </a:tr>
              <a:tr h="393980">
                <a:tc>
                  <a:txBody>
                    <a:bodyPr/>
                    <a:lstStyle/>
                    <a:p>
                      <a:pPr algn="ctr" fontAlgn="b"/>
                      <a:r>
                        <a:rPr lang="en-US" sz="900" b="1" i="0" u="none" strike="noStrike" dirty="0">
                          <a:solidFill>
                            <a:srgbClr val="000000"/>
                          </a:solidFill>
                          <a:effectLst/>
                          <a:latin typeface="Avenir-Book"/>
                        </a:rPr>
                        <a:t>High </a:t>
                      </a:r>
                    </a:p>
                    <a:p>
                      <a:pPr algn="ctr" fontAlgn="b"/>
                      <a:r>
                        <a:rPr lang="en-US" sz="900" b="1" i="0" u="none" strike="noStrike" dirty="0">
                          <a:solidFill>
                            <a:srgbClr val="000000"/>
                          </a:solidFill>
                          <a:effectLst/>
                          <a:latin typeface="Avenir-Book"/>
                        </a:rPr>
                        <a:t>(&lt;66-100)</a:t>
                      </a: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27874"/>
                    </a:solidFill>
                  </a:tcPr>
                </a:tc>
                <a:extLst>
                  <a:ext uri="{0D108BD9-81ED-4DB2-BD59-A6C34878D82A}">
                    <a16:rowId xmlns:a16="http://schemas.microsoft.com/office/drawing/2014/main" val="2143733410"/>
                  </a:ext>
                </a:extLst>
              </a:tr>
            </a:tbl>
          </a:graphicData>
        </a:graphic>
      </p:graphicFrame>
      <p:graphicFrame>
        <p:nvGraphicFramePr>
          <p:cNvPr id="53" name="object 61">
            <a:extLst>
              <a:ext uri="{FF2B5EF4-FFF2-40B4-BE49-F238E27FC236}">
                <a16:creationId xmlns:a16="http://schemas.microsoft.com/office/drawing/2014/main" id="{24181F1A-B8E7-3530-C20C-3713D20E5EC0}"/>
              </a:ext>
            </a:extLst>
          </p:cNvPr>
          <p:cNvGraphicFramePr>
            <a:graphicFrameLocks noGrp="1"/>
          </p:cNvGraphicFramePr>
          <p:nvPr>
            <p:extLst>
              <p:ext uri="{D42A27DB-BD31-4B8C-83A1-F6EECF244321}">
                <p14:modId xmlns:p14="http://schemas.microsoft.com/office/powerpoint/2010/main" val="121859292"/>
              </p:ext>
            </p:extLst>
          </p:nvPr>
        </p:nvGraphicFramePr>
        <p:xfrm>
          <a:off x="5332737" y="7527989"/>
          <a:ext cx="1883410" cy="1584000"/>
        </p:xfrm>
        <a:graphic>
          <a:graphicData uri="http://schemas.openxmlformats.org/drawingml/2006/table">
            <a:tbl>
              <a:tblPr firstRow="1" bandRow="1">
                <a:tableStyleId>{2D5ABB26-0587-4C30-8999-92F81FD0307C}</a:tableStyleId>
              </a:tblPr>
              <a:tblGrid>
                <a:gridCol w="943388">
                  <a:extLst>
                    <a:ext uri="{9D8B030D-6E8A-4147-A177-3AD203B41FA5}">
                      <a16:colId xmlns:a16="http://schemas.microsoft.com/office/drawing/2014/main" val="20000"/>
                    </a:ext>
                  </a:extLst>
                </a:gridCol>
                <a:gridCol w="940022">
                  <a:extLst>
                    <a:ext uri="{9D8B030D-6E8A-4147-A177-3AD203B41FA5}">
                      <a16:colId xmlns:a16="http://schemas.microsoft.com/office/drawing/2014/main" val="20004"/>
                    </a:ext>
                  </a:extLst>
                </a:gridCol>
              </a:tblGrid>
              <a:tr h="264000">
                <a:tc>
                  <a:txBody>
                    <a:bodyPr/>
                    <a:lstStyle/>
                    <a:p>
                      <a:pPr algn="ctr">
                        <a:lnSpc>
                          <a:spcPct val="100000"/>
                        </a:lnSpc>
                        <a:spcBef>
                          <a:spcPts val="490"/>
                        </a:spcBef>
                      </a:pPr>
                      <a:r>
                        <a:rPr lang="en-US" sz="1000" b="1" spc="-10" dirty="0">
                          <a:solidFill>
                            <a:srgbClr val="FFFFFF"/>
                          </a:solidFill>
                          <a:latin typeface="Avenir Next" panose="020B0503020202020204" pitchFamily="34" charset="0"/>
                          <a:cs typeface="Avenir-Heavy"/>
                        </a:rPr>
                        <a:t>Subtype</a:t>
                      </a:r>
                      <a:endParaRPr lang="en-US" sz="1000" dirty="0">
                        <a:latin typeface="Avenir Next" panose="020B0503020202020204" pitchFamily="34" charset="0"/>
                        <a:cs typeface="Avenir-Heavy"/>
                      </a:endParaRPr>
                    </a:p>
                  </a:txBody>
                  <a:tcPr marL="0" marR="0" marT="0" marB="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lang="en-US" sz="1000" b="1" spc="-10" dirty="0">
                          <a:solidFill>
                            <a:srgbClr val="FFFFFF"/>
                          </a:solidFill>
                          <a:latin typeface="Avenir Next" panose="020B0503020202020204" pitchFamily="34" charset="0"/>
                          <a:cs typeface="Avenir-Heavy"/>
                        </a:rPr>
                        <a:t># of patients</a:t>
                      </a:r>
                      <a:endParaRPr sz="1000" dirty="0">
                        <a:latin typeface="Avenir Next" panose="020B0503020202020204" pitchFamily="34" charset="0"/>
                        <a:cs typeface="Avenir-Heavy"/>
                      </a:endParaRPr>
                    </a:p>
                  </a:txBody>
                  <a:tcPr marL="0" marR="0" marT="0" marB="0" anchor="ctr">
                    <a:lnL w="6350" cap="flat" cmpd="sng" algn="ctr">
                      <a:solidFill>
                        <a:srgbClr val="FFFFFF"/>
                      </a:solidFill>
                      <a:prstDash val="solid"/>
                      <a:round/>
                      <a:headEnd type="none" w="med" len="med"/>
                      <a:tailEnd type="none" w="med" len="me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64000">
                <a:tc>
                  <a:txBody>
                    <a:bodyPr/>
                    <a:lstStyle/>
                    <a:p>
                      <a:pPr algn="ctr">
                        <a:lnSpc>
                          <a:spcPct val="100000"/>
                        </a:lnSpc>
                        <a:spcBef>
                          <a:spcPts val="915"/>
                        </a:spcBef>
                      </a:pPr>
                      <a:r>
                        <a:rPr lang="sk-SK" sz="1000" b="0" dirty="0" err="1">
                          <a:latin typeface="Avenir Next" panose="020B0503020202020204" pitchFamily="34" charset="0"/>
                          <a:cs typeface="Avenir-Heavy"/>
                        </a:rPr>
                        <a:t>Luminal</a:t>
                      </a:r>
                      <a:r>
                        <a:rPr lang="sk-SK" sz="1000" b="0" dirty="0">
                          <a:latin typeface="Avenir Next" panose="020B0503020202020204" pitchFamily="34" charset="0"/>
                          <a:cs typeface="Avenir-Heavy"/>
                        </a:rPr>
                        <a:t> A</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rtl="0" fontAlgn="base"/>
                      <a:r>
                        <a:rPr lang="en-US" sz="1000" b="0" i="0" dirty="0">
                          <a:solidFill>
                            <a:srgbClr val="000000"/>
                          </a:solidFill>
                          <a:effectLst/>
                          <a:latin typeface="Avenir Next" panose="020B0503020202020204" pitchFamily="34" charset="0"/>
                        </a:rPr>
                        <a:t>432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64000">
                <a:tc>
                  <a:txBody>
                    <a:bodyPr/>
                    <a:lstStyle/>
                    <a:p>
                      <a:pPr marL="0" marR="0" lvl="0" indent="0" algn="ctr" defTabSz="914400" eaLnBrk="1" fontAlgn="auto" latinLnBrk="0" hangingPunct="1">
                        <a:lnSpc>
                          <a:spcPct val="100000"/>
                        </a:lnSpc>
                        <a:spcBef>
                          <a:spcPts val="915"/>
                        </a:spcBef>
                        <a:spcAft>
                          <a:spcPts val="0"/>
                        </a:spcAft>
                        <a:buClrTx/>
                        <a:buSzTx/>
                        <a:buFontTx/>
                        <a:buNone/>
                        <a:tabLst/>
                        <a:defRPr/>
                      </a:pPr>
                      <a:r>
                        <a:rPr lang="sk-SK" sz="1000" b="0" dirty="0" err="1">
                          <a:latin typeface="Avenir Next" panose="020B0503020202020204" pitchFamily="34" charset="0"/>
                          <a:cs typeface="Avenir-Heavy"/>
                        </a:rPr>
                        <a:t>Luminal</a:t>
                      </a:r>
                      <a:r>
                        <a:rPr lang="sk-SK" sz="1000" b="0" dirty="0">
                          <a:latin typeface="Avenir Next" panose="020B0503020202020204" pitchFamily="34" charset="0"/>
                          <a:cs typeface="Avenir-Heavy"/>
                        </a:rPr>
                        <a:t> B</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313</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49102834"/>
                  </a:ext>
                </a:extLst>
              </a:tr>
              <a:tr h="264000">
                <a:tc>
                  <a:txBody>
                    <a:bodyPr/>
                    <a:lstStyle/>
                    <a:p>
                      <a:pPr algn="ctr">
                        <a:lnSpc>
                          <a:spcPct val="100000"/>
                        </a:lnSpc>
                        <a:spcBef>
                          <a:spcPts val="915"/>
                        </a:spcBef>
                      </a:pPr>
                      <a:r>
                        <a:rPr lang="sk-SK" sz="1000" b="0" dirty="0">
                          <a:latin typeface="Avenir Next" panose="020B0503020202020204" pitchFamily="34" charset="0"/>
                          <a:cs typeface="Avenir-Heavy"/>
                        </a:rPr>
                        <a:t>HER2</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87</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918482409"/>
                  </a:ext>
                </a:extLst>
              </a:tr>
              <a:tr h="264000">
                <a:tc>
                  <a:txBody>
                    <a:bodyPr/>
                    <a:lstStyle/>
                    <a:p>
                      <a:pPr algn="ctr">
                        <a:lnSpc>
                          <a:spcPct val="100000"/>
                        </a:lnSpc>
                        <a:spcBef>
                          <a:spcPts val="915"/>
                        </a:spcBef>
                      </a:pPr>
                      <a:r>
                        <a:rPr lang="sk-SK" sz="1000" b="0" dirty="0" err="1">
                          <a:latin typeface="Avenir Next" panose="020B0503020202020204" pitchFamily="34" charset="0"/>
                          <a:cs typeface="Avenir-Heavy"/>
                        </a:rPr>
                        <a:t>Basal-like</a:t>
                      </a:r>
                      <a:endParaRPr lang="sk-SK" sz="1000" b="0" dirty="0">
                        <a:latin typeface="Avenir Next" panose="020B0503020202020204" pitchFamily="34" charset="0"/>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181</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739807934"/>
                  </a:ext>
                </a:extLst>
              </a:tr>
              <a:tr h="264000">
                <a:tc>
                  <a:txBody>
                    <a:bodyPr/>
                    <a:lstStyle/>
                    <a:p>
                      <a:pPr algn="ctr">
                        <a:lnSpc>
                          <a:spcPct val="100000"/>
                        </a:lnSpc>
                        <a:spcBef>
                          <a:spcPts val="915"/>
                        </a:spcBef>
                      </a:pPr>
                      <a:r>
                        <a:rPr lang="sk-SK" sz="1000" b="0" dirty="0" err="1">
                          <a:latin typeface="Avenir Next" panose="020B0503020202020204" pitchFamily="34" charset="0"/>
                          <a:cs typeface="Avenir-Heavy"/>
                        </a:rPr>
                        <a:t>All</a:t>
                      </a:r>
                      <a:r>
                        <a:rPr lang="sk-SK" sz="1000" b="0" dirty="0">
                          <a:latin typeface="Avenir Next" panose="020B0503020202020204" pitchFamily="34" charset="0"/>
                          <a:cs typeface="Avenir-Heavy"/>
                        </a:rPr>
                        <a:t> </a:t>
                      </a:r>
                      <a:r>
                        <a:rPr lang="sk-SK" sz="1000" b="0" dirty="0" err="1">
                          <a:latin typeface="Avenir Next" panose="020B0503020202020204" pitchFamily="34" charset="0"/>
                          <a:cs typeface="Avenir-Heavy"/>
                        </a:rPr>
                        <a:t>patients</a:t>
                      </a:r>
                      <a:endParaRPr lang="sk-SK" sz="1000" b="0" dirty="0">
                        <a:latin typeface="Avenir Next" panose="020B0503020202020204" pitchFamily="34" charset="0"/>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r>
                        <a:rPr lang="en-US" sz="1000" b="0" dirty="0">
                          <a:latin typeface="Avenir Next" panose="020B0503020202020204" pitchFamily="34" charset="0"/>
                          <a:cs typeface="Avenir-Book"/>
                        </a:rPr>
                        <a:t>1 013</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650186391"/>
                  </a:ext>
                </a:extLst>
              </a:tr>
            </a:tbl>
          </a:graphicData>
        </a:graphic>
      </p:graphicFrame>
      <p:sp>
        <p:nvSpPr>
          <p:cNvPr id="72" name="TextBox 71">
            <a:extLst>
              <a:ext uri="{FF2B5EF4-FFF2-40B4-BE49-F238E27FC236}">
                <a16:creationId xmlns:a16="http://schemas.microsoft.com/office/drawing/2014/main" id="{26D2E041-9028-76ED-1508-BC28226D2285}"/>
              </a:ext>
            </a:extLst>
          </p:cNvPr>
          <p:cNvSpPr txBox="1"/>
          <p:nvPr/>
        </p:nvSpPr>
        <p:spPr>
          <a:xfrm>
            <a:off x="4230938" y="9123719"/>
            <a:ext cx="892080" cy="553998"/>
          </a:xfrm>
          <a:prstGeom prst="rect">
            <a:avLst/>
          </a:prstGeom>
          <a:noFill/>
        </p:spPr>
        <p:txBody>
          <a:bodyPr wrap="square">
            <a:spAutoFit/>
          </a:bodyPr>
          <a:lstStyle/>
          <a:p>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Percentile groups and ranges</a:t>
            </a:r>
            <a:endParaRPr lang="en-SK" sz="1000" b="1" dirty="0"/>
          </a:p>
        </p:txBody>
      </p:sp>
      <p:sp>
        <p:nvSpPr>
          <p:cNvPr id="73" name="TextBox 72">
            <a:extLst>
              <a:ext uri="{FF2B5EF4-FFF2-40B4-BE49-F238E27FC236}">
                <a16:creationId xmlns:a16="http://schemas.microsoft.com/office/drawing/2014/main" id="{9AED78A4-C05E-9F9F-3932-B6435EDE06C8}"/>
              </a:ext>
            </a:extLst>
          </p:cNvPr>
          <p:cNvSpPr txBox="1"/>
          <p:nvPr/>
        </p:nvSpPr>
        <p:spPr>
          <a:xfrm>
            <a:off x="5332737" y="9150350"/>
            <a:ext cx="1868932" cy="861774"/>
          </a:xfrm>
          <a:prstGeom prst="rect">
            <a:avLst/>
          </a:prstGeom>
          <a:noFill/>
        </p:spPr>
        <p:txBody>
          <a:bodyPr wrap="square">
            <a:spAutoFit/>
          </a:bodyPr>
          <a:lstStyle/>
          <a:p>
            <a:r>
              <a:rPr lang="en-US" sz="1000" b="1" dirty="0">
                <a:solidFill>
                  <a:srgbClr val="0B6381"/>
                </a:solidFill>
                <a:effectLst/>
                <a:latin typeface="Avenir Next" panose="020B0503020202020204" pitchFamily="34" charset="0"/>
                <a:ea typeface="Calibri" panose="020F0502020204030204" pitchFamily="34" charset="0"/>
                <a:cs typeface="Times New Roman" panose="02020603050405020304" pitchFamily="18" charset="0"/>
              </a:rPr>
              <a:t>Number of patients in each molecular subtype and total retrospective cohort that are used to determine percentile rankings</a:t>
            </a:r>
            <a:endParaRPr lang="en-SK" sz="1000" b="1" dirty="0"/>
          </a:p>
        </p:txBody>
      </p:sp>
      <p:sp>
        <p:nvSpPr>
          <p:cNvPr id="56" name="TextBox 55">
            <a:extLst>
              <a:ext uri="{FF2B5EF4-FFF2-40B4-BE49-F238E27FC236}">
                <a16:creationId xmlns:a16="http://schemas.microsoft.com/office/drawing/2014/main" id="{B72E10FF-7B38-1483-290C-BEA9673B754F}"/>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
        <p:nvSpPr>
          <p:cNvPr id="57" name="TextovéPole 56">
            <a:extLst>
              <a:ext uri="{FF2B5EF4-FFF2-40B4-BE49-F238E27FC236}">
                <a16:creationId xmlns:a16="http://schemas.microsoft.com/office/drawing/2014/main" id="{805386FC-F8F1-5727-ADD1-6DBFD387469E}"/>
              </a:ext>
            </a:extLst>
          </p:cNvPr>
          <p:cNvSpPr txBox="1"/>
          <p:nvPr/>
        </p:nvSpPr>
        <p:spPr>
          <a:xfrm>
            <a:off x="2692280" y="1030203"/>
            <a:ext cx="2145139" cy="369332"/>
          </a:xfrm>
          <a:prstGeom prst="rect">
            <a:avLst/>
          </a:prstGeom>
          <a:noFill/>
        </p:spPr>
        <p:txBody>
          <a:bodyPr wrap="none" rtlCol="0">
            <a:spAutoFit/>
          </a:bodyPr>
          <a:lstStyle/>
          <a:p>
            <a:r>
              <a:rPr lang="sk-SK" dirty="0" err="1">
                <a:latin typeface="Avenir-Book" panose="02000503020000020003"/>
              </a:rPr>
              <a:t>Yet</a:t>
            </a:r>
            <a:r>
              <a:rPr lang="sk-SK" dirty="0">
                <a:latin typeface="Avenir-Book" panose="02000503020000020003"/>
              </a:rPr>
              <a:t> to </a:t>
            </a:r>
            <a:r>
              <a:rPr lang="sk-SK" dirty="0" err="1">
                <a:latin typeface="Avenir-Book" panose="02000503020000020003"/>
              </a:rPr>
              <a:t>be</a:t>
            </a:r>
            <a:r>
              <a:rPr lang="sk-SK" dirty="0">
                <a:latin typeface="Avenir-Book" panose="02000503020000020003"/>
              </a:rPr>
              <a:t> </a:t>
            </a:r>
            <a:r>
              <a:rPr lang="sk-SK" dirty="0" err="1">
                <a:latin typeface="Avenir-Book" panose="02000503020000020003"/>
              </a:rPr>
              <a:t>completed</a:t>
            </a:r>
            <a:r>
              <a:rPr lang="sk-SK" dirty="0">
                <a:latin typeface="Avenir-Book" panose="02000503020000020003"/>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Rectangle 66">
            <a:extLst>
              <a:ext uri="{FF2B5EF4-FFF2-40B4-BE49-F238E27FC236}">
                <a16:creationId xmlns:a16="http://schemas.microsoft.com/office/drawing/2014/main" id="{AA5DBB42-ECEA-C837-71A2-19A2DE09335B}"/>
              </a:ext>
            </a:extLst>
          </p:cNvPr>
          <p:cNvSpPr/>
          <p:nvPr/>
        </p:nvSpPr>
        <p:spPr>
          <a:xfrm>
            <a:off x="287997" y="1429340"/>
            <a:ext cx="6976847" cy="8328159"/>
          </a:xfrm>
          <a:prstGeom prst="rect">
            <a:avLst/>
          </a:prstGeom>
          <a:solidFill>
            <a:srgbClr val="F0F7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k-SK"/>
          </a:p>
        </p:txBody>
      </p:sp>
      <p:sp>
        <p:nvSpPr>
          <p:cNvPr id="3" name="object 3"/>
          <p:cNvSpPr txBox="1">
            <a:spLocks noGrp="1"/>
          </p:cNvSpPr>
          <p:nvPr>
            <p:ph type="title"/>
          </p:nvPr>
        </p:nvSpPr>
        <p:spPr>
          <a:prstGeom prst="rect">
            <a:avLst/>
          </a:prstGeom>
        </p:spPr>
        <p:txBody>
          <a:bodyPr vert="horz" wrap="square" lIns="0" tIns="13335" rIns="0" bIns="0" rtlCol="0">
            <a:spAutoFit/>
          </a:bodyPr>
          <a:lstStyle/>
          <a:p>
            <a:pPr marL="12700" marR="5080">
              <a:lnSpc>
                <a:spcPct val="100000"/>
              </a:lnSpc>
              <a:spcBef>
                <a:spcPts val="105"/>
              </a:spcBef>
            </a:pPr>
            <a:r>
              <a:rPr lang="sk-SK" spc="-10"/>
              <a:t>Multiplex8+ </a:t>
            </a:r>
            <a:r>
              <a:rPr lang="en-US" spc="-10"/>
              <a:t>RESULTS</a:t>
            </a:r>
            <a:endParaRPr lang="sk-SK" spc="-10"/>
          </a:p>
        </p:txBody>
      </p:sp>
      <p:grpSp>
        <p:nvGrpSpPr>
          <p:cNvPr id="4" name="object 4"/>
          <p:cNvGrpSpPr/>
          <p:nvPr/>
        </p:nvGrpSpPr>
        <p:grpSpPr>
          <a:xfrm>
            <a:off x="6433248" y="287998"/>
            <a:ext cx="838835" cy="749300"/>
            <a:chOff x="6433248" y="287998"/>
            <a:chExt cx="838835" cy="749300"/>
          </a:xfrm>
        </p:grpSpPr>
        <p:pic>
          <p:nvPicPr>
            <p:cNvPr id="5" name="object 5"/>
            <p:cNvPicPr/>
            <p:nvPr/>
          </p:nvPicPr>
          <p:blipFill>
            <a:blip r:embed="rId3" cstate="print"/>
            <a:stretch>
              <a:fillRect/>
            </a:stretch>
          </p:blipFill>
          <p:spPr>
            <a:xfrm>
              <a:off x="6433414" y="297624"/>
              <a:ext cx="147929" cy="141909"/>
            </a:xfrm>
            <a:prstGeom prst="rect">
              <a:avLst/>
            </a:prstGeom>
          </p:spPr>
        </p:pic>
        <p:pic>
          <p:nvPicPr>
            <p:cNvPr id="6" name="object 6"/>
            <p:cNvPicPr/>
            <p:nvPr/>
          </p:nvPicPr>
          <p:blipFill>
            <a:blip r:embed="rId4" cstate="print"/>
            <a:stretch>
              <a:fillRect/>
            </a:stretch>
          </p:blipFill>
          <p:spPr>
            <a:xfrm>
              <a:off x="6611806" y="344528"/>
              <a:ext cx="84188" cy="97408"/>
            </a:xfrm>
            <a:prstGeom prst="rect">
              <a:avLst/>
            </a:prstGeom>
          </p:spPr>
        </p:pic>
        <p:sp>
          <p:nvSpPr>
            <p:cNvPr id="7" name="object 7"/>
            <p:cNvSpPr/>
            <p:nvPr/>
          </p:nvSpPr>
          <p:spPr>
            <a:xfrm>
              <a:off x="6724662" y="287997"/>
              <a:ext cx="144780" cy="154305"/>
            </a:xfrm>
            <a:custGeom>
              <a:avLst/>
              <a:gdLst/>
              <a:ahLst/>
              <a:cxnLst/>
              <a:rect l="l" t="t" r="r" b="b"/>
              <a:pathLst>
                <a:path w="144779" h="154304">
                  <a:moveTo>
                    <a:pt x="18021" y="0"/>
                  </a:moveTo>
                  <a:lnTo>
                    <a:pt x="0" y="0"/>
                  </a:lnTo>
                  <a:lnTo>
                    <a:pt x="0" y="151536"/>
                  </a:lnTo>
                  <a:lnTo>
                    <a:pt x="18021" y="151536"/>
                  </a:lnTo>
                  <a:lnTo>
                    <a:pt x="18021" y="0"/>
                  </a:lnTo>
                  <a:close/>
                </a:path>
                <a:path w="144779" h="154304">
                  <a:moveTo>
                    <a:pt x="98209" y="134315"/>
                  </a:moveTo>
                  <a:lnTo>
                    <a:pt x="96329" y="135382"/>
                  </a:lnTo>
                  <a:lnTo>
                    <a:pt x="94259" y="136118"/>
                  </a:lnTo>
                  <a:lnTo>
                    <a:pt x="87515" y="137121"/>
                  </a:lnTo>
                  <a:lnTo>
                    <a:pt x="81902" y="137121"/>
                  </a:lnTo>
                  <a:lnTo>
                    <a:pt x="71742" y="72174"/>
                  </a:lnTo>
                  <a:lnTo>
                    <a:pt x="97599" y="72174"/>
                  </a:lnTo>
                  <a:lnTo>
                    <a:pt x="97599" y="56540"/>
                  </a:lnTo>
                  <a:lnTo>
                    <a:pt x="71742" y="56540"/>
                  </a:lnTo>
                  <a:lnTo>
                    <a:pt x="71742" y="29883"/>
                  </a:lnTo>
                  <a:lnTo>
                    <a:pt x="53695" y="29883"/>
                  </a:lnTo>
                  <a:lnTo>
                    <a:pt x="53695" y="56540"/>
                  </a:lnTo>
                  <a:lnTo>
                    <a:pt x="32854" y="56540"/>
                  </a:lnTo>
                  <a:lnTo>
                    <a:pt x="32854" y="72174"/>
                  </a:lnTo>
                  <a:lnTo>
                    <a:pt x="53695" y="72174"/>
                  </a:lnTo>
                  <a:lnTo>
                    <a:pt x="53695" y="125564"/>
                  </a:lnTo>
                  <a:lnTo>
                    <a:pt x="54533" y="137020"/>
                  </a:lnTo>
                  <a:lnTo>
                    <a:pt x="75018" y="153949"/>
                  </a:lnTo>
                  <a:lnTo>
                    <a:pt x="83832" y="153949"/>
                  </a:lnTo>
                  <a:lnTo>
                    <a:pt x="93294" y="152781"/>
                  </a:lnTo>
                  <a:lnTo>
                    <a:pt x="96062" y="151955"/>
                  </a:lnTo>
                  <a:lnTo>
                    <a:pt x="98209" y="150749"/>
                  </a:lnTo>
                  <a:lnTo>
                    <a:pt x="98209" y="134315"/>
                  </a:lnTo>
                  <a:close/>
                </a:path>
                <a:path w="144779" h="154304">
                  <a:moveTo>
                    <a:pt x="140296" y="56540"/>
                  </a:moveTo>
                  <a:lnTo>
                    <a:pt x="122262" y="56540"/>
                  </a:lnTo>
                  <a:lnTo>
                    <a:pt x="122262" y="151549"/>
                  </a:lnTo>
                  <a:lnTo>
                    <a:pt x="140296" y="151549"/>
                  </a:lnTo>
                  <a:lnTo>
                    <a:pt x="140296" y="56540"/>
                  </a:lnTo>
                  <a:close/>
                </a:path>
                <a:path w="144779" h="154304">
                  <a:moveTo>
                    <a:pt x="144513" y="18859"/>
                  </a:moveTo>
                  <a:lnTo>
                    <a:pt x="143205" y="15748"/>
                  </a:lnTo>
                  <a:lnTo>
                    <a:pt x="137998" y="10541"/>
                  </a:lnTo>
                  <a:lnTo>
                    <a:pt x="134886" y="9232"/>
                  </a:lnTo>
                  <a:lnTo>
                    <a:pt x="127673" y="9232"/>
                  </a:lnTo>
                  <a:lnTo>
                    <a:pt x="124561" y="10541"/>
                  </a:lnTo>
                  <a:lnTo>
                    <a:pt x="119354" y="15748"/>
                  </a:lnTo>
                  <a:lnTo>
                    <a:pt x="118046" y="18859"/>
                  </a:lnTo>
                  <a:lnTo>
                    <a:pt x="118046" y="26073"/>
                  </a:lnTo>
                  <a:lnTo>
                    <a:pt x="119354" y="29184"/>
                  </a:lnTo>
                  <a:lnTo>
                    <a:pt x="124561" y="34391"/>
                  </a:lnTo>
                  <a:lnTo>
                    <a:pt x="127673" y="35699"/>
                  </a:lnTo>
                  <a:lnTo>
                    <a:pt x="134886" y="35699"/>
                  </a:lnTo>
                  <a:lnTo>
                    <a:pt x="137998" y="34391"/>
                  </a:lnTo>
                  <a:lnTo>
                    <a:pt x="143205" y="29184"/>
                  </a:lnTo>
                  <a:lnTo>
                    <a:pt x="144513" y="26073"/>
                  </a:lnTo>
                  <a:lnTo>
                    <a:pt x="144513" y="18859"/>
                  </a:lnTo>
                  <a:close/>
                </a:path>
              </a:pathLst>
            </a:custGeom>
            <a:solidFill>
              <a:srgbClr val="00627E"/>
            </a:solidFill>
          </p:spPr>
          <p:txBody>
            <a:bodyPr wrap="square" lIns="0" tIns="0" rIns="0" bIns="0" rtlCol="0"/>
            <a:lstStyle/>
            <a:p>
              <a:endParaRPr lang="sk-SK">
                <a:highlight>
                  <a:srgbClr val="FFFF00"/>
                </a:highlight>
              </a:endParaRPr>
            </a:p>
          </p:txBody>
        </p:sp>
        <p:pic>
          <p:nvPicPr>
            <p:cNvPr id="8" name="object 8"/>
            <p:cNvPicPr/>
            <p:nvPr/>
          </p:nvPicPr>
          <p:blipFill>
            <a:blip r:embed="rId5" cstate="print"/>
            <a:stretch>
              <a:fillRect/>
            </a:stretch>
          </p:blipFill>
          <p:spPr>
            <a:xfrm>
              <a:off x="6893624" y="342126"/>
              <a:ext cx="99822" cy="153936"/>
            </a:xfrm>
            <a:prstGeom prst="rect">
              <a:avLst/>
            </a:prstGeom>
          </p:spPr>
        </p:pic>
        <p:sp>
          <p:nvSpPr>
            <p:cNvPr id="9" name="object 9"/>
            <p:cNvSpPr/>
            <p:nvPr/>
          </p:nvSpPr>
          <p:spPr>
            <a:xfrm>
              <a:off x="7017499" y="287998"/>
              <a:ext cx="18415" cy="151765"/>
            </a:xfrm>
            <a:custGeom>
              <a:avLst/>
              <a:gdLst/>
              <a:ahLst/>
              <a:cxnLst/>
              <a:rect l="l" t="t" r="r" b="b"/>
              <a:pathLst>
                <a:path w="18415" h="151765">
                  <a:moveTo>
                    <a:pt x="18033" y="0"/>
                  </a:moveTo>
                  <a:lnTo>
                    <a:pt x="0" y="0"/>
                  </a:lnTo>
                  <a:lnTo>
                    <a:pt x="0" y="151536"/>
                  </a:lnTo>
                  <a:lnTo>
                    <a:pt x="18033" y="151536"/>
                  </a:lnTo>
                  <a:lnTo>
                    <a:pt x="18033" y="0"/>
                  </a:lnTo>
                  <a:close/>
                </a:path>
              </a:pathLst>
            </a:custGeom>
            <a:solidFill>
              <a:srgbClr val="00627E"/>
            </a:solidFill>
          </p:spPr>
          <p:txBody>
            <a:bodyPr wrap="square" lIns="0" tIns="0" rIns="0" bIns="0" rtlCol="0"/>
            <a:lstStyle/>
            <a:p>
              <a:endParaRPr lang="sk-SK">
                <a:highlight>
                  <a:srgbClr val="FFFF00"/>
                </a:highlight>
              </a:endParaRPr>
            </a:p>
          </p:txBody>
        </p:sp>
        <p:pic>
          <p:nvPicPr>
            <p:cNvPr id="10" name="object 10"/>
            <p:cNvPicPr/>
            <p:nvPr/>
          </p:nvPicPr>
          <p:blipFill>
            <a:blip r:embed="rId6" cstate="print"/>
            <a:stretch>
              <a:fillRect/>
            </a:stretch>
          </p:blipFill>
          <p:spPr>
            <a:xfrm>
              <a:off x="7058586" y="342119"/>
              <a:ext cx="206258" cy="99822"/>
            </a:xfrm>
            <a:prstGeom prst="rect">
              <a:avLst/>
            </a:prstGeom>
          </p:spPr>
        </p:pic>
        <p:sp>
          <p:nvSpPr>
            <p:cNvPr id="11" name="object 11"/>
            <p:cNvSpPr/>
            <p:nvPr/>
          </p:nvSpPr>
          <p:spPr>
            <a:xfrm>
              <a:off x="6590085" y="533120"/>
              <a:ext cx="681990" cy="504190"/>
            </a:xfrm>
            <a:custGeom>
              <a:avLst/>
              <a:gdLst/>
              <a:ahLst/>
              <a:cxnLst/>
              <a:rect l="l" t="t" r="r" b="b"/>
              <a:pathLst>
                <a:path w="681990" h="504190">
                  <a:moveTo>
                    <a:pt x="309689" y="0"/>
                  </a:moveTo>
                  <a:lnTo>
                    <a:pt x="0" y="0"/>
                  </a:lnTo>
                  <a:lnTo>
                    <a:pt x="0" y="503948"/>
                  </a:lnTo>
                  <a:lnTo>
                    <a:pt x="299719" y="503948"/>
                  </a:lnTo>
                  <a:lnTo>
                    <a:pt x="372053" y="401421"/>
                  </a:lnTo>
                  <a:lnTo>
                    <a:pt x="111036" y="401421"/>
                  </a:lnTo>
                  <a:lnTo>
                    <a:pt x="111036" y="102463"/>
                  </a:lnTo>
                  <a:lnTo>
                    <a:pt x="376947" y="102463"/>
                  </a:lnTo>
                  <a:lnTo>
                    <a:pt x="309689" y="0"/>
                  </a:lnTo>
                  <a:close/>
                </a:path>
                <a:path w="681990" h="504190">
                  <a:moveTo>
                    <a:pt x="542490" y="331965"/>
                  </a:moveTo>
                  <a:lnTo>
                    <a:pt x="421055" y="331965"/>
                  </a:lnTo>
                  <a:lnTo>
                    <a:pt x="542404" y="503948"/>
                  </a:lnTo>
                  <a:lnTo>
                    <a:pt x="681913" y="503948"/>
                  </a:lnTo>
                  <a:lnTo>
                    <a:pt x="542490" y="331965"/>
                  </a:lnTo>
                  <a:close/>
                </a:path>
                <a:path w="681990" h="504190">
                  <a:moveTo>
                    <a:pt x="376947" y="102463"/>
                  </a:moveTo>
                  <a:lnTo>
                    <a:pt x="248069" y="102463"/>
                  </a:lnTo>
                  <a:lnTo>
                    <a:pt x="363054" y="253733"/>
                  </a:lnTo>
                  <a:lnTo>
                    <a:pt x="243331" y="401421"/>
                  </a:lnTo>
                  <a:lnTo>
                    <a:pt x="372053" y="401421"/>
                  </a:lnTo>
                  <a:lnTo>
                    <a:pt x="421055" y="331965"/>
                  </a:lnTo>
                  <a:lnTo>
                    <a:pt x="542490" y="331965"/>
                  </a:lnTo>
                  <a:lnTo>
                    <a:pt x="479069" y="253733"/>
                  </a:lnTo>
                  <a:lnTo>
                    <a:pt x="542978" y="169659"/>
                  </a:lnTo>
                  <a:lnTo>
                    <a:pt x="421055" y="169659"/>
                  </a:lnTo>
                  <a:lnTo>
                    <a:pt x="376947" y="102463"/>
                  </a:lnTo>
                  <a:close/>
                </a:path>
                <a:path w="681990" h="504190">
                  <a:moveTo>
                    <a:pt x="671944" y="0"/>
                  </a:moveTo>
                  <a:lnTo>
                    <a:pt x="532434" y="0"/>
                  </a:lnTo>
                  <a:lnTo>
                    <a:pt x="421055" y="169659"/>
                  </a:lnTo>
                  <a:lnTo>
                    <a:pt x="542978" y="169659"/>
                  </a:lnTo>
                  <a:lnTo>
                    <a:pt x="671944" y="0"/>
                  </a:lnTo>
                  <a:close/>
                </a:path>
              </a:pathLst>
            </a:custGeom>
            <a:solidFill>
              <a:srgbClr val="00627E"/>
            </a:solidFill>
          </p:spPr>
          <p:txBody>
            <a:bodyPr wrap="square" lIns="0" tIns="0" rIns="0" bIns="0" rtlCol="0"/>
            <a:lstStyle/>
            <a:p>
              <a:endParaRPr lang="sk-SK">
                <a:highlight>
                  <a:srgbClr val="FFFF00"/>
                </a:highlight>
              </a:endParaRPr>
            </a:p>
          </p:txBody>
        </p:sp>
        <p:sp>
          <p:nvSpPr>
            <p:cNvPr id="12" name="object 12"/>
            <p:cNvSpPr/>
            <p:nvPr/>
          </p:nvSpPr>
          <p:spPr>
            <a:xfrm>
              <a:off x="6750253" y="533113"/>
              <a:ext cx="316230" cy="504190"/>
            </a:xfrm>
            <a:custGeom>
              <a:avLst/>
              <a:gdLst/>
              <a:ahLst/>
              <a:cxnLst/>
              <a:rect l="l" t="t" r="r" b="b"/>
              <a:pathLst>
                <a:path w="316229" h="504190">
                  <a:moveTo>
                    <a:pt x="149478" y="0"/>
                  </a:moveTo>
                  <a:lnTo>
                    <a:pt x="9969" y="0"/>
                  </a:lnTo>
                  <a:lnTo>
                    <a:pt x="202844" y="253746"/>
                  </a:lnTo>
                  <a:lnTo>
                    <a:pt x="0" y="503961"/>
                  </a:lnTo>
                  <a:lnTo>
                    <a:pt x="139522" y="503961"/>
                  </a:lnTo>
                  <a:lnTo>
                    <a:pt x="316039" y="253746"/>
                  </a:lnTo>
                  <a:lnTo>
                    <a:pt x="149478" y="0"/>
                  </a:lnTo>
                  <a:close/>
                </a:path>
              </a:pathLst>
            </a:custGeom>
            <a:solidFill>
              <a:srgbClr val="87C6C7"/>
            </a:solidFill>
          </p:spPr>
          <p:txBody>
            <a:bodyPr wrap="square" lIns="0" tIns="0" rIns="0" bIns="0" rtlCol="0"/>
            <a:lstStyle/>
            <a:p>
              <a:endParaRPr lang="sk-SK">
                <a:highlight>
                  <a:srgbClr val="FFFF00"/>
                </a:highlight>
              </a:endParaRPr>
            </a:p>
          </p:txBody>
        </p:sp>
        <p:sp>
          <p:nvSpPr>
            <p:cNvPr id="13" name="object 13"/>
            <p:cNvSpPr/>
            <p:nvPr/>
          </p:nvSpPr>
          <p:spPr>
            <a:xfrm>
              <a:off x="6433248" y="935901"/>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0B6381"/>
            </a:solidFill>
          </p:spPr>
          <p:txBody>
            <a:bodyPr wrap="square" lIns="0" tIns="0" rIns="0" bIns="0" rtlCol="0"/>
            <a:lstStyle/>
            <a:p>
              <a:endParaRPr lang="sk-SK">
                <a:highlight>
                  <a:srgbClr val="FFFF00"/>
                </a:highlight>
              </a:endParaRPr>
            </a:p>
          </p:txBody>
        </p:sp>
        <p:sp>
          <p:nvSpPr>
            <p:cNvPr id="14" name="object 14"/>
            <p:cNvSpPr/>
            <p:nvPr/>
          </p:nvSpPr>
          <p:spPr>
            <a:xfrm>
              <a:off x="6433248" y="801636"/>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497A94"/>
            </a:solidFill>
          </p:spPr>
          <p:txBody>
            <a:bodyPr wrap="square" lIns="0" tIns="0" rIns="0" bIns="0" rtlCol="0"/>
            <a:lstStyle/>
            <a:p>
              <a:endParaRPr lang="sk-SK">
                <a:highlight>
                  <a:srgbClr val="FFFF00"/>
                </a:highlight>
              </a:endParaRPr>
            </a:p>
          </p:txBody>
        </p:sp>
        <p:sp>
          <p:nvSpPr>
            <p:cNvPr id="15" name="object 15"/>
            <p:cNvSpPr/>
            <p:nvPr/>
          </p:nvSpPr>
          <p:spPr>
            <a:xfrm>
              <a:off x="6433248" y="667372"/>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839DB1"/>
            </a:solidFill>
          </p:spPr>
          <p:txBody>
            <a:bodyPr wrap="square" lIns="0" tIns="0" rIns="0" bIns="0" rtlCol="0"/>
            <a:lstStyle/>
            <a:p>
              <a:endParaRPr lang="sk-SK">
                <a:highlight>
                  <a:srgbClr val="FFFF00"/>
                </a:highlight>
              </a:endParaRPr>
            </a:p>
          </p:txBody>
        </p:sp>
        <p:sp>
          <p:nvSpPr>
            <p:cNvPr id="16" name="object 16"/>
            <p:cNvSpPr/>
            <p:nvPr/>
          </p:nvSpPr>
          <p:spPr>
            <a:xfrm>
              <a:off x="6433248" y="533120"/>
              <a:ext cx="101600" cy="101600"/>
            </a:xfrm>
            <a:custGeom>
              <a:avLst/>
              <a:gdLst/>
              <a:ahLst/>
              <a:cxnLst/>
              <a:rect l="l" t="t" r="r" b="b"/>
              <a:pathLst>
                <a:path w="101600" h="101600">
                  <a:moveTo>
                    <a:pt x="101168" y="0"/>
                  </a:moveTo>
                  <a:lnTo>
                    <a:pt x="0" y="0"/>
                  </a:lnTo>
                  <a:lnTo>
                    <a:pt x="0" y="101168"/>
                  </a:lnTo>
                  <a:lnTo>
                    <a:pt x="101168" y="101168"/>
                  </a:lnTo>
                  <a:lnTo>
                    <a:pt x="101168" y="0"/>
                  </a:lnTo>
                  <a:close/>
                </a:path>
              </a:pathLst>
            </a:custGeom>
            <a:solidFill>
              <a:srgbClr val="D4DBE3"/>
            </a:solidFill>
          </p:spPr>
          <p:txBody>
            <a:bodyPr wrap="square" lIns="0" tIns="0" rIns="0" bIns="0" rtlCol="0"/>
            <a:lstStyle/>
            <a:p>
              <a:endParaRPr lang="sk-SK">
                <a:highlight>
                  <a:srgbClr val="FFFF00"/>
                </a:highlight>
              </a:endParaRPr>
            </a:p>
          </p:txBody>
        </p:sp>
      </p:grpSp>
      <p:sp>
        <p:nvSpPr>
          <p:cNvPr id="17" name="object 17"/>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lang="sk-SK"/>
          </a:p>
        </p:txBody>
      </p:sp>
      <p:sp>
        <p:nvSpPr>
          <p:cNvPr id="57" name="object 57"/>
          <p:cNvSpPr txBox="1"/>
          <p:nvPr/>
        </p:nvSpPr>
        <p:spPr>
          <a:xfrm>
            <a:off x="3830894" y="2367642"/>
            <a:ext cx="150495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0627E"/>
                </a:solidFill>
                <a:latin typeface="Avenir-Heavy"/>
                <a:cs typeface="Avenir-Heavy"/>
              </a:rPr>
              <a:t>MOLECULAR SUBTYPE</a:t>
            </a:r>
            <a:endParaRPr lang="sk-SK" sz="1000">
              <a:latin typeface="Avenir-Heavy"/>
              <a:cs typeface="Avenir-Heavy"/>
            </a:endParaRPr>
          </a:p>
        </p:txBody>
      </p:sp>
      <p:graphicFrame>
        <p:nvGraphicFramePr>
          <p:cNvPr id="58" name="object 58"/>
          <p:cNvGraphicFramePr>
            <a:graphicFrameLocks noGrp="1"/>
          </p:cNvGraphicFramePr>
          <p:nvPr>
            <p:extLst>
              <p:ext uri="{D42A27DB-BD31-4B8C-83A1-F6EECF244321}">
                <p14:modId xmlns:p14="http://schemas.microsoft.com/office/powerpoint/2010/main" val="1635419635"/>
              </p:ext>
            </p:extLst>
          </p:nvPr>
        </p:nvGraphicFramePr>
        <p:xfrm>
          <a:off x="3840419" y="2593171"/>
          <a:ext cx="3312160" cy="648000"/>
        </p:xfrm>
        <a:graphic>
          <a:graphicData uri="http://schemas.openxmlformats.org/drawingml/2006/table">
            <a:tbl>
              <a:tblPr firstRow="1" bandRow="1">
                <a:tableStyleId>{2D5ABB26-0587-4C30-8999-92F81FD0307C}</a:tableStyleId>
              </a:tblPr>
              <a:tblGrid>
                <a:gridCol w="1656080">
                  <a:extLst>
                    <a:ext uri="{9D8B030D-6E8A-4147-A177-3AD203B41FA5}">
                      <a16:colId xmlns:a16="http://schemas.microsoft.com/office/drawing/2014/main" val="20000"/>
                    </a:ext>
                  </a:extLst>
                </a:gridCol>
                <a:gridCol w="1656080">
                  <a:extLst>
                    <a:ext uri="{9D8B030D-6E8A-4147-A177-3AD203B41FA5}">
                      <a16:colId xmlns:a16="http://schemas.microsoft.com/office/drawing/2014/main" val="20001"/>
                    </a:ext>
                  </a:extLst>
                </a:gridCol>
              </a:tblGrid>
              <a:tr h="252000">
                <a:tc>
                  <a:txBody>
                    <a:bodyPr/>
                    <a:lstStyle/>
                    <a:p>
                      <a:pPr algn="ctr">
                        <a:lnSpc>
                          <a:spcPct val="100000"/>
                        </a:lnSpc>
                        <a:spcBef>
                          <a:spcPts val="490"/>
                        </a:spcBef>
                      </a:pPr>
                      <a:r>
                        <a:rPr lang="en-US" sz="1000" b="1" dirty="0">
                          <a:solidFill>
                            <a:srgbClr val="FFFFFF"/>
                          </a:solidFill>
                          <a:latin typeface="Avenir-Heavy"/>
                          <a:cs typeface="Avenir-Heavy"/>
                        </a:rPr>
                        <a:t>Intrinsic subtype</a:t>
                      </a:r>
                      <a:endParaRPr lang="en-US" sz="1000" dirty="0">
                        <a:latin typeface="Avenir-Heavy"/>
                        <a:cs typeface="Avenir-Heavy"/>
                      </a:endParaRPr>
                    </a:p>
                  </a:txBody>
                  <a:tcPr marL="45720" marR="4572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lang="en-US" sz="1000" b="1" dirty="0">
                          <a:solidFill>
                            <a:srgbClr val="FFFFFF"/>
                          </a:solidFill>
                          <a:latin typeface="Avenir-Heavy"/>
                          <a:cs typeface="Avenir-Heavy"/>
                        </a:rPr>
                        <a:t>TNBC </a:t>
                      </a:r>
                      <a:r>
                        <a:rPr lang="en-US" sz="1000" b="1" spc="-10" dirty="0">
                          <a:solidFill>
                            <a:srgbClr val="FFFFFF"/>
                          </a:solidFill>
                          <a:latin typeface="Avenir-Heavy"/>
                          <a:cs typeface="Avenir-Heavy"/>
                        </a:rPr>
                        <a:t>subtype</a:t>
                      </a:r>
                      <a:endParaRPr lang="en-US" sz="1000" dirty="0">
                        <a:latin typeface="Avenir-Heavy"/>
                        <a:cs typeface="Avenir-Heavy"/>
                      </a:endParaRPr>
                    </a:p>
                  </a:txBody>
                  <a:tcPr marL="45720" marR="45720" anchor="ctr">
                    <a:lnL w="6350">
                      <a:solidFill>
                        <a:srgbClr val="FFFFFF"/>
                      </a:solidFill>
                      <a:prstDash val="soli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96000">
                <a:tc>
                  <a:txBody>
                    <a:bodyPr/>
                    <a:lstStyle/>
                    <a:p>
                      <a:pPr algn="ctr">
                        <a:lnSpc>
                          <a:spcPct val="100000"/>
                        </a:lnSpc>
                        <a:spcBef>
                          <a:spcPts val="965"/>
                        </a:spcBef>
                      </a:pPr>
                      <a:endParaRPr lang="en-US" sz="900" dirty="0">
                        <a:latin typeface="Avenir-Book"/>
                        <a:cs typeface="Avenir-Book"/>
                      </a:endParaRPr>
                    </a:p>
                  </a:txBody>
                  <a:tcPr marL="45720" marR="4572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965"/>
                        </a:spcBef>
                      </a:pPr>
                      <a:endParaRPr lang="en-US" sz="900" dirty="0">
                        <a:latin typeface="Avenir-Book"/>
                        <a:cs typeface="Avenir-Book"/>
                      </a:endParaRPr>
                    </a:p>
                  </a:txBody>
                  <a:tcPr marL="45720" marR="4572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bl>
          </a:graphicData>
        </a:graphic>
      </p:graphicFrame>
      <p:sp>
        <p:nvSpPr>
          <p:cNvPr id="59" name="object 59"/>
          <p:cNvSpPr txBox="1"/>
          <p:nvPr/>
        </p:nvSpPr>
        <p:spPr>
          <a:xfrm>
            <a:off x="387369" y="1519097"/>
            <a:ext cx="2302510" cy="259045"/>
          </a:xfrm>
          <a:prstGeom prst="rect">
            <a:avLst/>
          </a:prstGeom>
        </p:spPr>
        <p:txBody>
          <a:bodyPr vert="horz" wrap="square" lIns="0" tIns="12700" rIns="0" bIns="0" rtlCol="0">
            <a:spAutoFit/>
          </a:bodyPr>
          <a:lstStyle/>
          <a:p>
            <a:pPr marL="12700">
              <a:lnSpc>
                <a:spcPct val="100000"/>
              </a:lnSpc>
              <a:spcBef>
                <a:spcPts val="100"/>
              </a:spcBef>
            </a:pPr>
            <a:r>
              <a:rPr lang="en-US" sz="1600" b="1" dirty="0">
                <a:solidFill>
                  <a:srgbClr val="0B6381"/>
                </a:solidFill>
                <a:latin typeface="Avenir-Heavy"/>
                <a:cs typeface="Avenir-Heavy"/>
              </a:rPr>
              <a:t>RESULTS SUMMARY</a:t>
            </a:r>
            <a:endParaRPr lang="sk-SK" sz="1600" dirty="0">
              <a:latin typeface="Avenir-Heavy"/>
              <a:cs typeface="Avenir-Heavy"/>
            </a:endParaRPr>
          </a:p>
        </p:txBody>
      </p:sp>
      <p:graphicFrame>
        <p:nvGraphicFramePr>
          <p:cNvPr id="61" name="object 61"/>
          <p:cNvGraphicFramePr>
            <a:graphicFrameLocks noGrp="1"/>
          </p:cNvGraphicFramePr>
          <p:nvPr>
            <p:extLst>
              <p:ext uri="{D42A27DB-BD31-4B8C-83A1-F6EECF244321}">
                <p14:modId xmlns:p14="http://schemas.microsoft.com/office/powerpoint/2010/main" val="25090908"/>
              </p:ext>
            </p:extLst>
          </p:nvPr>
        </p:nvGraphicFramePr>
        <p:xfrm>
          <a:off x="409170" y="2593171"/>
          <a:ext cx="3238500" cy="1044000"/>
        </p:xfrm>
        <a:graphic>
          <a:graphicData uri="http://schemas.openxmlformats.org/drawingml/2006/table">
            <a:tbl>
              <a:tblPr firstRow="1" bandRow="1">
                <a:tableStyleId>{2D5ABB26-0587-4C30-8999-92F81FD0307C}</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50011">
                  <a:extLst>
                    <a:ext uri="{9D8B030D-6E8A-4147-A177-3AD203B41FA5}">
                      <a16:colId xmlns:a16="http://schemas.microsoft.com/office/drawing/2014/main" val="20003"/>
                    </a:ext>
                  </a:extLst>
                </a:gridCol>
                <a:gridCol w="645389">
                  <a:extLst>
                    <a:ext uri="{9D8B030D-6E8A-4147-A177-3AD203B41FA5}">
                      <a16:colId xmlns:a16="http://schemas.microsoft.com/office/drawing/2014/main" val="20004"/>
                    </a:ext>
                  </a:extLst>
                </a:gridCol>
              </a:tblGrid>
              <a:tr h="252000">
                <a:tc>
                  <a:txBody>
                    <a:bodyPr/>
                    <a:lstStyle/>
                    <a:p>
                      <a:pPr algn="ctr">
                        <a:lnSpc>
                          <a:spcPct val="100000"/>
                        </a:lnSpc>
                        <a:spcBef>
                          <a:spcPts val="490"/>
                        </a:spcBef>
                      </a:pPr>
                      <a:r>
                        <a:rPr lang="en-US" sz="1000" b="1" spc="-10">
                          <a:solidFill>
                            <a:srgbClr val="FFFFFF"/>
                          </a:solidFill>
                          <a:latin typeface="Avenir-Heavy"/>
                          <a:cs typeface="Avenir-Heavy"/>
                        </a:rPr>
                        <a:t>Sample</a:t>
                      </a:r>
                      <a:endParaRPr lang="en-US" sz="1000">
                        <a:latin typeface="Avenir-Heavy"/>
                        <a:cs typeface="Avenir-Heavy"/>
                      </a:endParaRPr>
                    </a:p>
                  </a:txBody>
                  <a:tcPr marL="0" marR="0" marT="0" marB="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0">
                          <a:solidFill>
                            <a:srgbClr val="FFFFFF"/>
                          </a:solidFill>
                          <a:latin typeface="Avenir-Heavy"/>
                          <a:cs typeface="Avenir-Heavy"/>
                        </a:rPr>
                        <a:t>ESR1</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5">
                          <a:solidFill>
                            <a:srgbClr val="FFFFFF"/>
                          </a:solidFill>
                          <a:latin typeface="Avenir-Heavy"/>
                          <a:cs typeface="Avenir-Heavy"/>
                        </a:rPr>
                        <a:t>PGR</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marL="125095" marR="0" lvl="0" indent="0" algn="ctr" defTabSz="914400" eaLnBrk="1" fontAlgn="auto" latinLnBrk="0" hangingPunct="1">
                        <a:lnSpc>
                          <a:spcPct val="100000"/>
                        </a:lnSpc>
                        <a:spcBef>
                          <a:spcPts val="490"/>
                        </a:spcBef>
                        <a:spcAft>
                          <a:spcPts val="0"/>
                        </a:spcAft>
                        <a:buClrTx/>
                        <a:buSzTx/>
                        <a:buFontTx/>
                        <a:buNone/>
                        <a:tabLst/>
                        <a:defRPr/>
                      </a:pPr>
                      <a:r>
                        <a:rPr lang="en-GB" sz="1000" b="1" spc="-20">
                          <a:solidFill>
                            <a:srgbClr val="FFFFFF"/>
                          </a:solidFill>
                          <a:latin typeface="Avenir-Heavy"/>
                          <a:cs typeface="Avenir-Heavy"/>
                        </a:rPr>
                        <a:t>ERBB2</a:t>
                      </a:r>
                      <a:endParaRPr lang="en-GB"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10">
                          <a:solidFill>
                            <a:srgbClr val="FFFFFF"/>
                          </a:solidFill>
                          <a:latin typeface="Avenir-Heavy"/>
                          <a:cs typeface="Avenir-Heavy"/>
                        </a:rPr>
                        <a:t>MKI67</a:t>
                      </a:r>
                      <a:endParaRPr sz="1000">
                        <a:latin typeface="Avenir-Heavy"/>
                        <a:cs typeface="Avenir-Heavy"/>
                      </a:endParaRPr>
                    </a:p>
                  </a:txBody>
                  <a:tcPr marL="0" marR="0" marT="0" marB="0" anchor="ctr">
                    <a:lnL w="6350">
                      <a:solidFill>
                        <a:srgbClr val="FFFFFF"/>
                      </a:solidFill>
                      <a:prstDash val="soli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96000">
                <a:tc>
                  <a:txBody>
                    <a:bodyPr/>
                    <a:lstStyle/>
                    <a:p>
                      <a:pPr algn="ctr">
                        <a:lnSpc>
                          <a:spcPct val="100000"/>
                        </a:lnSpc>
                        <a:spcBef>
                          <a:spcPts val="915"/>
                        </a:spcBef>
                      </a:pPr>
                      <a:r>
                        <a:rPr lang="sk-SK" sz="1000" b="1" dirty="0">
                          <a:latin typeface="Avenir-Book"/>
                          <a:cs typeface="Avenir-Heavy"/>
                        </a:rPr>
                        <a:t>A</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rtl="0" fontAlgn="base"/>
                      <a:endParaRPr lang="en-US" sz="900" b="0" i="0" dirty="0">
                        <a:solidFill>
                          <a:srgbClr val="000000"/>
                        </a:solidFill>
                        <a:effectLs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rtl="0" fontAlgn="base"/>
                      <a:endParaRPr lang="en-US" b="0" i="0" dirty="0">
                        <a:solidFill>
                          <a:srgbClr val="000000"/>
                        </a:solidFill>
                        <a:effectLst/>
                        <a:highlight>
                          <a:srgbClr val="FFFF00"/>
                        </a:highligh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96000">
                <a:tc>
                  <a:txBody>
                    <a:bodyPr/>
                    <a:lstStyle/>
                    <a:p>
                      <a:pPr algn="ctr">
                        <a:lnSpc>
                          <a:spcPct val="100000"/>
                        </a:lnSpc>
                        <a:spcBef>
                          <a:spcPts val="915"/>
                        </a:spcBef>
                      </a:pPr>
                      <a:endParaRPr lang="sk-SK" sz="1000" b="1" dirty="0">
                        <a:latin typeface="Avenir-Book"/>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1400" b="1" dirty="0">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49102834"/>
                  </a:ext>
                </a:extLst>
              </a:tr>
            </a:tbl>
          </a:graphicData>
        </a:graphic>
      </p:graphicFrame>
      <p:pic>
        <p:nvPicPr>
          <p:cNvPr id="62" name="object 62"/>
          <p:cNvPicPr/>
          <p:nvPr/>
        </p:nvPicPr>
        <p:blipFill>
          <a:blip r:embed="rId7" cstate="print"/>
          <a:stretch>
            <a:fillRect/>
          </a:stretch>
        </p:blipFill>
        <p:spPr>
          <a:xfrm>
            <a:off x="287997" y="10196627"/>
            <a:ext cx="232201" cy="207375"/>
          </a:xfrm>
          <a:prstGeom prst="rect">
            <a:avLst/>
          </a:prstGeom>
        </p:spPr>
      </p:pic>
      <p:sp>
        <p:nvSpPr>
          <p:cNvPr id="63" name="object 63"/>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lang="sk-SK" sz="800">
                <a:latin typeface="Avenir-Book"/>
                <a:cs typeface="Avenir-Book"/>
              </a:rPr>
              <a:t>MultiplexDX, s. </a:t>
            </a:r>
            <a:r>
              <a:rPr lang="sk-SK" sz="800" spc="-20">
                <a:latin typeface="Avenir-Book"/>
                <a:cs typeface="Avenir-Book"/>
              </a:rPr>
              <a:t>r.</a:t>
            </a:r>
            <a:r>
              <a:rPr lang="sk-SK" sz="800">
                <a:latin typeface="Avenir-Book"/>
                <a:cs typeface="Avenir-Book"/>
              </a:rPr>
              <a:t> o., Ilkovičova 8, 841 04 </a:t>
            </a:r>
            <a:r>
              <a:rPr lang="sk-SK" sz="800" spc="-10">
                <a:latin typeface="Avenir-Book"/>
                <a:cs typeface="Avenir-Book"/>
              </a:rPr>
              <a:t>Bratislava</a:t>
            </a:r>
            <a:endParaRPr lang="sk-SK" sz="800">
              <a:latin typeface="Avenir-Book"/>
              <a:cs typeface="Avenir-Book"/>
            </a:endParaRPr>
          </a:p>
          <a:p>
            <a:pPr marL="12700">
              <a:lnSpc>
                <a:spcPct val="100000"/>
              </a:lnSpc>
            </a:pPr>
            <a:r>
              <a:rPr lang="sk-SK" sz="800" b="1">
                <a:solidFill>
                  <a:srgbClr val="87C6C7"/>
                </a:solidFill>
                <a:latin typeface="Avenir-Heavy"/>
                <a:cs typeface="Avenir-Heavy"/>
              </a:rPr>
              <a:t>multiplexdx.com</a:t>
            </a:r>
            <a:r>
              <a:rPr lang="sk-SK" sz="800" b="1" spc="-15">
                <a:solidFill>
                  <a:srgbClr val="87C6C7"/>
                </a:solidFill>
                <a:latin typeface="Avenir-Heavy"/>
                <a:cs typeface="Avenir-Heavy"/>
              </a:rPr>
              <a:t> </a:t>
            </a:r>
            <a:r>
              <a:rPr lang="sk-SK" sz="800">
                <a:latin typeface="Avenir-Book"/>
                <a:cs typeface="Avenir-Book"/>
              </a:rPr>
              <a:t>| </a:t>
            </a:r>
            <a:r>
              <a:rPr lang="sk-SK" sz="800" b="1">
                <a:solidFill>
                  <a:srgbClr val="00627E"/>
                </a:solidFill>
                <a:latin typeface="Avenir-Heavy"/>
                <a:cs typeface="Avenir-Heavy"/>
              </a:rPr>
              <a:t>e-mail:</a:t>
            </a:r>
            <a:r>
              <a:rPr lang="sk-SK" sz="800" b="1" spc="-15">
                <a:solidFill>
                  <a:srgbClr val="00627E"/>
                </a:solidFill>
                <a:latin typeface="Avenir-Heavy"/>
                <a:cs typeface="Avenir-Heavy"/>
              </a:rPr>
              <a:t> </a:t>
            </a:r>
            <a:r>
              <a:rPr lang="sk-SK" sz="800" spc="-10">
                <a:latin typeface="Avenir-Book"/>
                <a:cs typeface="Avenir-Book"/>
                <a:hlinkClick r:id="rId8"/>
              </a:rPr>
              <a:t>diagnostics@multiplexdx.com</a:t>
            </a:r>
            <a:endParaRPr lang="sk-SK" sz="800">
              <a:latin typeface="Avenir-Book"/>
              <a:cs typeface="Avenir-Book"/>
            </a:endParaRPr>
          </a:p>
        </p:txBody>
      </p:sp>
      <p:sp>
        <p:nvSpPr>
          <p:cNvPr id="64" name="object 64"/>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lang="sk-SK" b="1" dirty="0">
                <a:solidFill>
                  <a:srgbClr val="00627E"/>
                </a:solidFill>
                <a:latin typeface="Avenir"/>
                <a:cs typeface="Avenir"/>
              </a:rPr>
              <a:t>ID:</a:t>
            </a:r>
            <a:r>
              <a:rPr lang="en-US" b="0" i="0" dirty="0">
                <a:solidFill>
                  <a:srgbClr val="444444"/>
                </a:solidFill>
                <a:effectLst/>
                <a:latin typeface="Calibri"/>
              </a:rPr>
              <a:t> </a:t>
            </a:r>
            <a:r>
              <a:rPr lang="en-US" spc="-15" dirty="0"/>
              <a:t> </a:t>
            </a:r>
            <a:r>
              <a:rPr lang="en-US" spc="-15" dirty="0">
                <a:solidFill>
                  <a:srgbClr val="000000"/>
                </a:solidFill>
              </a:rPr>
              <a:t>                            </a:t>
            </a:r>
            <a:r>
              <a:rPr lang="sk-SK" b="1" spc="-10" dirty="0">
                <a:solidFill>
                  <a:srgbClr val="00627E"/>
                </a:solidFill>
                <a:latin typeface="Avenir"/>
                <a:cs typeface="Avenir"/>
              </a:rPr>
              <a:t>PAGE</a:t>
            </a:r>
            <a:r>
              <a:rPr lang="sk-SK" b="1" spc="-25" dirty="0">
                <a:solidFill>
                  <a:srgbClr val="00627E"/>
                </a:solidFill>
                <a:latin typeface="Avenir"/>
                <a:cs typeface="Avenir"/>
              </a:rPr>
              <a:t> </a:t>
            </a:r>
            <a:fld id="{81D60167-4931-47E6-BA6A-407CBD079E47}" type="slidenum">
              <a:rPr lang="sk-SK" b="1" spc="-25" smtClean="0">
                <a:latin typeface="Avenir"/>
                <a:cs typeface="Avenir"/>
              </a:rPr>
              <a:pPr marL="12700">
                <a:spcBef>
                  <a:spcPts val="100"/>
                </a:spcBef>
              </a:pPr>
              <a:t>2</a:t>
            </a:fld>
            <a:r>
              <a:rPr lang="sk-SK" spc="-25" dirty="0"/>
              <a:t>/7</a:t>
            </a:r>
          </a:p>
        </p:txBody>
      </p:sp>
      <p:sp>
        <p:nvSpPr>
          <p:cNvPr id="65" name="object 57">
            <a:extLst>
              <a:ext uri="{FF2B5EF4-FFF2-40B4-BE49-F238E27FC236}">
                <a16:creationId xmlns:a16="http://schemas.microsoft.com/office/drawing/2014/main" id="{E31FB423-E07F-4C9C-B11A-B08E1BA9237D}"/>
              </a:ext>
            </a:extLst>
          </p:cNvPr>
          <p:cNvSpPr txBox="1"/>
          <p:nvPr/>
        </p:nvSpPr>
        <p:spPr>
          <a:xfrm>
            <a:off x="387369" y="3701776"/>
            <a:ext cx="178275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0627E"/>
                </a:solidFill>
                <a:latin typeface="Avenir-Heavy"/>
                <a:cs typeface="Avenir-Heavy"/>
              </a:rPr>
              <a:t>RELEVANT TREATMENT</a:t>
            </a:r>
            <a:endParaRPr lang="sk-SK" sz="1000">
              <a:latin typeface="Avenir-Heavy"/>
              <a:cs typeface="Avenir-Heavy"/>
            </a:endParaRPr>
          </a:p>
        </p:txBody>
      </p:sp>
      <p:graphicFrame>
        <p:nvGraphicFramePr>
          <p:cNvPr id="66" name="object 61">
            <a:extLst>
              <a:ext uri="{FF2B5EF4-FFF2-40B4-BE49-F238E27FC236}">
                <a16:creationId xmlns:a16="http://schemas.microsoft.com/office/drawing/2014/main" id="{99310A94-05EA-F7FE-B4C5-EE9BAE2527E3}"/>
              </a:ext>
            </a:extLst>
          </p:cNvPr>
          <p:cNvGraphicFramePr>
            <a:graphicFrameLocks noGrp="1"/>
          </p:cNvGraphicFramePr>
          <p:nvPr>
            <p:extLst>
              <p:ext uri="{D42A27DB-BD31-4B8C-83A1-F6EECF244321}">
                <p14:modId xmlns:p14="http://schemas.microsoft.com/office/powerpoint/2010/main" val="1794884971"/>
              </p:ext>
            </p:extLst>
          </p:nvPr>
        </p:nvGraphicFramePr>
        <p:xfrm>
          <a:off x="403923" y="3907790"/>
          <a:ext cx="6748655" cy="1329690"/>
        </p:xfrm>
        <a:graphic>
          <a:graphicData uri="http://schemas.openxmlformats.org/drawingml/2006/table">
            <a:tbl>
              <a:tblPr firstRow="1" bandRow="1">
                <a:tableStyleId>{2D5ABB26-0587-4C30-8999-92F81FD0307C}</a:tableStyleId>
              </a:tblPr>
              <a:tblGrid>
                <a:gridCol w="1842396">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629659">
                  <a:extLst>
                    <a:ext uri="{9D8B030D-6E8A-4147-A177-3AD203B41FA5}">
                      <a16:colId xmlns:a16="http://schemas.microsoft.com/office/drawing/2014/main" val="20004"/>
                    </a:ext>
                  </a:extLst>
                </a:gridCol>
              </a:tblGrid>
              <a:tr h="251460">
                <a:tc>
                  <a:txBody>
                    <a:bodyPr/>
                    <a:lstStyle/>
                    <a:p>
                      <a:pPr algn="ctr">
                        <a:lnSpc>
                          <a:spcPct val="100000"/>
                        </a:lnSpc>
                        <a:spcBef>
                          <a:spcPts val="490"/>
                        </a:spcBef>
                      </a:pPr>
                      <a:r>
                        <a:rPr lang="en-US" sz="1000" b="1" spc="-10">
                          <a:solidFill>
                            <a:srgbClr val="FFFFFF"/>
                          </a:solidFill>
                          <a:latin typeface="Avenir-Heavy"/>
                          <a:cs typeface="Avenir-Heavy"/>
                        </a:rPr>
                        <a:t>THERAPY</a:t>
                      </a:r>
                      <a:endParaRPr lang="en-US" sz="1000">
                        <a:latin typeface="Avenir-Heavy"/>
                        <a:cs typeface="Avenir-Heavy"/>
                      </a:endParaRPr>
                    </a:p>
                  </a:txBody>
                  <a:tcPr marL="0" marR="0" marT="62230" marB="0">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lang="en-US" sz="1000" b="1" spc="-20">
                          <a:solidFill>
                            <a:srgbClr val="FFFFFF"/>
                          </a:solidFill>
                          <a:latin typeface="Avenir-Heavy"/>
                          <a:cs typeface="Avenir-Heavy"/>
                        </a:rPr>
                        <a:t>KEY FINDINGS</a:t>
                      </a:r>
                      <a:endParaRPr lang="en-US" sz="1000">
                        <a:latin typeface="Avenir-Heavy"/>
                        <a:cs typeface="Avenir-Heavy"/>
                      </a:endParaRPr>
                    </a:p>
                  </a:txBody>
                  <a:tcPr marL="0" marR="0" marT="62230" marB="0">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marL="0" marR="0" lvl="0" indent="0" algn="ctr" defTabSz="914400" eaLnBrk="1" fontAlgn="auto" latinLnBrk="0" hangingPunct="1">
                        <a:lnSpc>
                          <a:spcPct val="100000"/>
                        </a:lnSpc>
                        <a:spcBef>
                          <a:spcPts val="490"/>
                        </a:spcBef>
                        <a:spcAft>
                          <a:spcPts val="0"/>
                        </a:spcAft>
                        <a:buClrTx/>
                        <a:buSzTx/>
                        <a:buFontTx/>
                        <a:buNone/>
                        <a:tabLst/>
                        <a:defRPr/>
                      </a:pPr>
                      <a:r>
                        <a:rPr lang="en-US" sz="1000" b="1" spc="-20">
                          <a:solidFill>
                            <a:srgbClr val="FFFFFF"/>
                          </a:solidFill>
                          <a:latin typeface="Avenir-Heavy"/>
                          <a:cs typeface="Avenir-Heavy"/>
                        </a:rPr>
                        <a:t>CLINICAL BENEFIT</a:t>
                      </a:r>
                      <a:endParaRPr lang="en-US" sz="1000">
                        <a:latin typeface="Avenir-Heavy"/>
                        <a:cs typeface="Avenir-Heavy"/>
                      </a:endParaRPr>
                    </a:p>
                  </a:txBody>
                  <a:tcPr marL="0" marR="0" marT="62230" marB="0">
                    <a:lnL w="6350" cap="flat" cmpd="sng" algn="ctr">
                      <a:solidFill>
                        <a:srgbClr val="FFFFFF"/>
                      </a:solidFill>
                      <a:prstDash val="solid"/>
                      <a:round/>
                      <a:headEnd type="none" w="med" len="med"/>
                      <a:tailEnd type="none" w="med" len="me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59410">
                <a:tc>
                  <a:txBody>
                    <a:bodyPr/>
                    <a:lstStyle/>
                    <a:p>
                      <a:pPr marL="0" marR="0" lvl="0" indent="0" algn="ctr" defTabSz="914400" eaLnBrk="1" fontAlgn="auto" latinLnBrk="0" hangingPunct="1">
                        <a:lnSpc>
                          <a:spcPct val="100000"/>
                        </a:lnSpc>
                        <a:spcBef>
                          <a:spcPts val="915"/>
                        </a:spcBef>
                        <a:spcAft>
                          <a:spcPts val="0"/>
                        </a:spcAft>
                        <a:buClrTx/>
                        <a:buSzTx/>
                        <a:buFontTx/>
                        <a:buNone/>
                        <a:tabLst/>
                        <a:defRPr/>
                      </a:pPr>
                      <a:endParaRPr lang="en-US" sz="1000" b="0" i="0" dirty="0">
                        <a:latin typeface="Avenir Medium"/>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algn="ctr">
                        <a:lnSpc>
                          <a:spcPct val="100000"/>
                        </a:lnSpc>
                        <a:spcBef>
                          <a:spcPts val="280"/>
                        </a:spcBef>
                      </a:pPr>
                      <a:endParaRPr lang="en-GB" sz="90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r>
                        <a:rPr lang="en-US" sz="900" dirty="0">
                          <a:latin typeface="Avenir-Book"/>
                          <a:cs typeface="Avenir-Book"/>
                        </a:rPr>
                        <a:t>Predicted benefit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AEDE48"/>
                    </a:solidFill>
                  </a:tcPr>
                </a:tc>
                <a:extLst>
                  <a:ext uri="{0D108BD9-81ED-4DB2-BD59-A6C34878D82A}">
                    <a16:rowId xmlns:a16="http://schemas.microsoft.com/office/drawing/2014/main" val="10001"/>
                  </a:ext>
                </a:extLst>
              </a:tr>
              <a:tr h="359410">
                <a:tc>
                  <a:txBody>
                    <a:bodyPr/>
                    <a:lstStyle/>
                    <a:p>
                      <a:pPr algn="ctr">
                        <a:lnSpc>
                          <a:spcPct val="100000"/>
                        </a:lnSpc>
                        <a:spcBef>
                          <a:spcPts val="915"/>
                        </a:spcBef>
                      </a:pPr>
                      <a:endParaRPr sz="1000" b="0" i="0" dirty="0">
                        <a:latin typeface="Avenir Medium"/>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GB" sz="90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r>
                        <a:rPr lang="en-US" sz="900" dirty="0">
                          <a:latin typeface="Avenir-Book"/>
                          <a:cs typeface="Avenir-Book"/>
                        </a:rPr>
                        <a:t>Predicted benefit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AEDE48"/>
                    </a:solidFill>
                  </a:tcPr>
                </a:tc>
                <a:extLst>
                  <a:ext uri="{0D108BD9-81ED-4DB2-BD59-A6C34878D82A}">
                    <a16:rowId xmlns:a16="http://schemas.microsoft.com/office/drawing/2014/main" val="1384066761"/>
                  </a:ext>
                </a:extLst>
              </a:tr>
              <a:tr h="359410">
                <a:tc>
                  <a:txBody>
                    <a:bodyPr/>
                    <a:lstStyle/>
                    <a:p>
                      <a:pPr marL="0" marR="0" lvl="0" indent="0" algn="ctr" defTabSz="914400" eaLnBrk="1" fontAlgn="auto" latinLnBrk="0" hangingPunct="1">
                        <a:lnSpc>
                          <a:spcPct val="100000"/>
                        </a:lnSpc>
                        <a:spcBef>
                          <a:spcPts val="915"/>
                        </a:spcBef>
                        <a:spcAft>
                          <a:spcPts val="0"/>
                        </a:spcAft>
                        <a:buClrTx/>
                        <a:buSzTx/>
                        <a:buFontTx/>
                        <a:buNone/>
                        <a:tabLst/>
                        <a:defRPr/>
                      </a:pPr>
                      <a:endParaRPr lang="en-US" sz="1000" b="0" i="0" dirty="0">
                        <a:latin typeface="Avenir Medium" panose="02000503020000020003" pitchFamily="2" charset="0"/>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GB" sz="90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r>
                        <a:rPr lang="en-US" sz="900" dirty="0">
                          <a:latin typeface="Avenir-Book"/>
                          <a:cs typeface="Avenir-Book"/>
                        </a:rPr>
                        <a:t>Predicted benefit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AEDE48"/>
                    </a:solidFill>
                  </a:tcPr>
                </a:tc>
                <a:extLst>
                  <a:ext uri="{0D108BD9-81ED-4DB2-BD59-A6C34878D82A}">
                    <a16:rowId xmlns:a16="http://schemas.microsoft.com/office/drawing/2014/main" val="1846634753"/>
                  </a:ext>
                </a:extLst>
              </a:tr>
            </a:tbl>
          </a:graphicData>
        </a:graphic>
      </p:graphicFrame>
      <p:sp>
        <p:nvSpPr>
          <p:cNvPr id="72" name="object 60">
            <a:extLst>
              <a:ext uri="{FF2B5EF4-FFF2-40B4-BE49-F238E27FC236}">
                <a16:creationId xmlns:a16="http://schemas.microsoft.com/office/drawing/2014/main" id="{A4B3140A-2C92-F01F-4CBF-A355E71AA029}"/>
              </a:ext>
            </a:extLst>
          </p:cNvPr>
          <p:cNvSpPr txBox="1"/>
          <p:nvPr/>
        </p:nvSpPr>
        <p:spPr>
          <a:xfrm>
            <a:off x="403922" y="1955475"/>
            <a:ext cx="6631991" cy="166712"/>
          </a:xfrm>
          <a:prstGeom prst="rect">
            <a:avLst/>
          </a:prstGeom>
        </p:spPr>
        <p:txBody>
          <a:bodyPr vert="horz" wrap="square" lIns="0" tIns="12700" rIns="0" bIns="0" rtlCol="0">
            <a:spAutoFit/>
          </a:bodyPr>
          <a:lstStyle/>
          <a:p>
            <a:pPr marL="12700">
              <a:lnSpc>
                <a:spcPct val="100000"/>
              </a:lnSpc>
              <a:spcBef>
                <a:spcPts val="100"/>
              </a:spcBef>
            </a:pPr>
            <a:r>
              <a:rPr lang="en-US" sz="1000" dirty="0">
                <a:solidFill>
                  <a:srgbClr val="1D6381"/>
                </a:solidFill>
                <a:latin typeface="Avenir-Book"/>
                <a:cs typeface="Avenir-Book"/>
              </a:rPr>
              <a:t>A SUMMARY IS PROVIDED BELOW AND ADDITIONAL DETAILS ARE PROVIDED IN THE FOLLOWING PAGES</a:t>
            </a:r>
            <a:r>
              <a:rPr lang="sk-SK" sz="1000" spc="-10" dirty="0">
                <a:solidFill>
                  <a:srgbClr val="1D6381"/>
                </a:solidFill>
                <a:latin typeface="Avenir-Book"/>
                <a:cs typeface="Avenir-Book"/>
              </a:rPr>
              <a:t>.</a:t>
            </a:r>
            <a:endParaRPr lang="sk-SK" sz="1000" dirty="0">
              <a:solidFill>
                <a:srgbClr val="1D6381"/>
              </a:solidFill>
              <a:latin typeface="Avenir-Book"/>
              <a:cs typeface="Avenir-Book"/>
            </a:endParaRPr>
          </a:p>
        </p:txBody>
      </p:sp>
      <p:sp>
        <p:nvSpPr>
          <p:cNvPr id="73" name="object 59">
            <a:extLst>
              <a:ext uri="{FF2B5EF4-FFF2-40B4-BE49-F238E27FC236}">
                <a16:creationId xmlns:a16="http://schemas.microsoft.com/office/drawing/2014/main" id="{9BDB264F-3DA1-C31F-DCE4-F31A14142A87}"/>
              </a:ext>
            </a:extLst>
          </p:cNvPr>
          <p:cNvSpPr txBox="1"/>
          <p:nvPr/>
        </p:nvSpPr>
        <p:spPr>
          <a:xfrm>
            <a:off x="403923" y="2364938"/>
            <a:ext cx="2302510" cy="166712"/>
          </a:xfrm>
          <a:prstGeom prst="rect">
            <a:avLst/>
          </a:prstGeom>
        </p:spPr>
        <p:txBody>
          <a:bodyPr vert="horz" wrap="square" lIns="0" tIns="12700" rIns="0" bIns="0" rtlCol="0">
            <a:spAutoFit/>
          </a:bodyPr>
          <a:lstStyle/>
          <a:p>
            <a:pPr marL="24765">
              <a:lnSpc>
                <a:spcPct val="100000"/>
              </a:lnSpc>
              <a:spcBef>
                <a:spcPts val="1250"/>
              </a:spcBef>
            </a:pPr>
            <a:r>
              <a:rPr lang="en-US" sz="1000" b="1" spc="-30" dirty="0">
                <a:solidFill>
                  <a:srgbClr val="00627E"/>
                </a:solidFill>
                <a:latin typeface="Avenir-Heavy"/>
                <a:cs typeface="Avenir-Heavy"/>
              </a:rPr>
              <a:t>RECEPTOR STATUS</a:t>
            </a:r>
            <a:endParaRPr lang="sk-SK" sz="1000" dirty="0">
              <a:latin typeface="Avenir-Heavy"/>
              <a:cs typeface="Avenir-Heavy"/>
            </a:endParaRPr>
          </a:p>
        </p:txBody>
      </p:sp>
      <p:sp>
        <p:nvSpPr>
          <p:cNvPr id="2" name="TextBox 1">
            <a:extLst>
              <a:ext uri="{FF2B5EF4-FFF2-40B4-BE49-F238E27FC236}">
                <a16:creationId xmlns:a16="http://schemas.microsoft.com/office/drawing/2014/main" id="{DA593F53-FBC4-7F64-035A-F2F1B4F02E24}"/>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797741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299" y="376402"/>
            <a:ext cx="246888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B6381"/>
                </a:solidFill>
                <a:latin typeface="Avenir-Heavy"/>
                <a:cs typeface="Avenir-Heavy"/>
              </a:rPr>
              <a:t>LASER CAPTURE MICRODISSECTION</a:t>
            </a:r>
            <a:endParaRPr lang="en-US" sz="1000">
              <a:latin typeface="Avenir-Heavy"/>
              <a:cs typeface="Avenir-Heavy"/>
            </a:endParaRPr>
          </a:p>
        </p:txBody>
      </p:sp>
      <p:sp>
        <p:nvSpPr>
          <p:cNvPr id="3" name="object 3"/>
          <p:cNvSpPr txBox="1"/>
          <p:nvPr/>
        </p:nvSpPr>
        <p:spPr>
          <a:xfrm>
            <a:off x="3967900" y="376402"/>
            <a:ext cx="1214755" cy="166712"/>
          </a:xfrm>
          <a:prstGeom prst="rect">
            <a:avLst/>
          </a:prstGeom>
        </p:spPr>
        <p:txBody>
          <a:bodyPr vert="horz" wrap="square" lIns="0" tIns="12700" rIns="0" bIns="0" rtlCol="0">
            <a:spAutoFit/>
          </a:bodyPr>
          <a:lstStyle/>
          <a:p>
            <a:pPr marL="12700">
              <a:lnSpc>
                <a:spcPct val="100000"/>
              </a:lnSpc>
              <a:spcBef>
                <a:spcPts val="100"/>
              </a:spcBef>
            </a:pPr>
            <a:r>
              <a:rPr lang="en-US" sz="1000" b="1" spc="-30">
                <a:solidFill>
                  <a:srgbClr val="0B6381"/>
                </a:solidFill>
                <a:latin typeface="Avenir-Heavy"/>
                <a:cs typeface="Avenir-Heavy"/>
              </a:rPr>
              <a:t>RECEPTOR STATUS</a:t>
            </a:r>
            <a:endParaRPr lang="en-US" sz="1000">
              <a:latin typeface="Avenir-Heavy"/>
              <a:cs typeface="Avenir-Heavy"/>
            </a:endParaRPr>
          </a:p>
        </p:txBody>
      </p:sp>
      <p:sp>
        <p:nvSpPr>
          <p:cNvPr id="8" name="object 8"/>
          <p:cNvSpPr txBox="1"/>
          <p:nvPr/>
        </p:nvSpPr>
        <p:spPr>
          <a:xfrm>
            <a:off x="2771179" y="1808365"/>
            <a:ext cx="4207471" cy="419986"/>
          </a:xfrm>
          <a:prstGeom prst="rect">
            <a:avLst/>
          </a:prstGeom>
        </p:spPr>
        <p:txBody>
          <a:bodyPr vert="horz" wrap="square" lIns="0" tIns="14604" rIns="0" bIns="0" rtlCol="0">
            <a:spAutoFit/>
          </a:bodyPr>
          <a:lstStyle/>
          <a:p>
            <a:pPr marL="1216025" algn="l">
              <a:lnSpc>
                <a:spcPts val="950"/>
              </a:lnSpc>
            </a:pPr>
            <a:r>
              <a:rPr lang="en-GB" sz="900" dirty="0">
                <a:latin typeface="Avenir-Book"/>
                <a:cs typeface="Avenir-Book"/>
              </a:rPr>
              <a:t>Receptor status was determined using both the </a:t>
            </a:r>
            <a:r>
              <a:rPr lang="en-GB" sz="900" b="1" spc="-10" dirty="0">
                <a:solidFill>
                  <a:srgbClr val="00627E"/>
                </a:solidFill>
                <a:latin typeface="Avenir-Book"/>
                <a:cs typeface="Avenir"/>
              </a:rPr>
              <a:t>VISUALIZATION</a:t>
            </a:r>
            <a:endParaRPr lang="en-GB" sz="900" dirty="0">
              <a:latin typeface="Avenir-Book"/>
              <a:cs typeface="Avenir"/>
            </a:endParaRPr>
          </a:p>
          <a:p>
            <a:pPr marL="1216025" marR="5080" algn="l">
              <a:lnSpc>
                <a:spcPct val="100000"/>
              </a:lnSpc>
            </a:pPr>
            <a:r>
              <a:rPr lang="en-GB" sz="900" b="1" dirty="0">
                <a:solidFill>
                  <a:srgbClr val="00627E"/>
                </a:solidFill>
                <a:latin typeface="Avenir-Book"/>
                <a:cs typeface="Avenir"/>
              </a:rPr>
              <a:t>TEST</a:t>
            </a:r>
            <a:r>
              <a:rPr lang="en-GB" sz="900" b="1" spc="-10" dirty="0">
                <a:solidFill>
                  <a:srgbClr val="00627E"/>
                </a:solidFill>
                <a:latin typeface="Avenir-Book"/>
                <a:cs typeface="Avenir"/>
              </a:rPr>
              <a:t> </a:t>
            </a:r>
            <a:r>
              <a:rPr lang="en-GB" sz="900" dirty="0">
                <a:latin typeface="Avenir-Book"/>
                <a:cs typeface="Avenir-Book"/>
              </a:rPr>
              <a:t>and </a:t>
            </a:r>
            <a:r>
              <a:rPr lang="en-GB" sz="900" b="1" dirty="0">
                <a:solidFill>
                  <a:srgbClr val="87C6C7"/>
                </a:solidFill>
                <a:latin typeface="Avenir-Book"/>
                <a:cs typeface="Avenir"/>
              </a:rPr>
              <a:t>SEQUENCING TEST</a:t>
            </a:r>
            <a:r>
              <a:rPr lang="en-GB" sz="900" dirty="0">
                <a:latin typeface="Avenir-Book"/>
                <a:cs typeface="Avenir-Book"/>
              </a:rPr>
              <a:t>:</a:t>
            </a:r>
            <a:r>
              <a:rPr lang="en-GB" sz="900" spc="10" dirty="0">
                <a:latin typeface="Avenir-Book"/>
                <a:cs typeface="Avenir-Book"/>
              </a:rPr>
              <a:t> </a:t>
            </a:r>
            <a:r>
              <a:rPr lang="en-GB" sz="900" dirty="0">
                <a:latin typeface="Avenir-Book"/>
                <a:cs typeface="Avenir-Book"/>
              </a:rPr>
              <a:t>the table shows results after cross-validation.</a:t>
            </a:r>
          </a:p>
        </p:txBody>
      </p:sp>
      <p:sp>
        <p:nvSpPr>
          <p:cNvPr id="9" name="object 9"/>
          <p:cNvSpPr/>
          <p:nvPr/>
        </p:nvSpPr>
        <p:spPr>
          <a:xfrm>
            <a:off x="615000" y="2676003"/>
            <a:ext cx="0" cy="840105"/>
          </a:xfrm>
          <a:custGeom>
            <a:avLst/>
            <a:gdLst/>
            <a:ahLst/>
            <a:cxnLst/>
            <a:rect l="l" t="t" r="r" b="b"/>
            <a:pathLst>
              <a:path h="840104">
                <a:moveTo>
                  <a:pt x="0" y="0"/>
                </a:moveTo>
                <a:lnTo>
                  <a:pt x="0" y="840003"/>
                </a:lnTo>
              </a:path>
            </a:pathLst>
          </a:custGeom>
          <a:ln w="12700">
            <a:solidFill>
              <a:srgbClr val="00627E"/>
            </a:solidFill>
          </a:ln>
        </p:spPr>
        <p:txBody>
          <a:bodyPr wrap="square" lIns="0" tIns="0" rIns="0" bIns="0" rtlCol="0"/>
          <a:lstStyle/>
          <a:p>
            <a:endParaRPr/>
          </a:p>
        </p:txBody>
      </p:sp>
      <p:graphicFrame>
        <p:nvGraphicFramePr>
          <p:cNvPr id="10" name="object 10"/>
          <p:cNvGraphicFramePr>
            <a:graphicFrameLocks noGrp="1"/>
          </p:cNvGraphicFramePr>
          <p:nvPr>
            <p:extLst>
              <p:ext uri="{D42A27DB-BD31-4B8C-83A1-F6EECF244321}">
                <p14:modId xmlns:p14="http://schemas.microsoft.com/office/powerpoint/2010/main" val="299450845"/>
              </p:ext>
            </p:extLst>
          </p:nvPr>
        </p:nvGraphicFramePr>
        <p:xfrm>
          <a:off x="3980650" y="641032"/>
          <a:ext cx="3238500" cy="1044000"/>
        </p:xfrm>
        <a:graphic>
          <a:graphicData uri="http://schemas.openxmlformats.org/drawingml/2006/table">
            <a:tbl>
              <a:tblPr firstRow="1" bandRow="1">
                <a:tableStyleId>{2D5ABB26-0587-4C30-8999-92F81FD0307C}</a:tableStyleId>
              </a:tblPr>
              <a:tblGrid>
                <a:gridCol w="647700">
                  <a:extLst>
                    <a:ext uri="{9D8B030D-6E8A-4147-A177-3AD203B41FA5}">
                      <a16:colId xmlns:a16="http://schemas.microsoft.com/office/drawing/2014/main" val="20000"/>
                    </a:ext>
                  </a:extLst>
                </a:gridCol>
                <a:gridCol w="647700">
                  <a:extLst>
                    <a:ext uri="{9D8B030D-6E8A-4147-A177-3AD203B41FA5}">
                      <a16:colId xmlns:a16="http://schemas.microsoft.com/office/drawing/2014/main" val="20001"/>
                    </a:ext>
                  </a:extLst>
                </a:gridCol>
                <a:gridCol w="647700">
                  <a:extLst>
                    <a:ext uri="{9D8B030D-6E8A-4147-A177-3AD203B41FA5}">
                      <a16:colId xmlns:a16="http://schemas.microsoft.com/office/drawing/2014/main" val="20002"/>
                    </a:ext>
                  </a:extLst>
                </a:gridCol>
                <a:gridCol w="647700">
                  <a:extLst>
                    <a:ext uri="{9D8B030D-6E8A-4147-A177-3AD203B41FA5}">
                      <a16:colId xmlns:a16="http://schemas.microsoft.com/office/drawing/2014/main" val="20003"/>
                    </a:ext>
                  </a:extLst>
                </a:gridCol>
                <a:gridCol w="647700">
                  <a:extLst>
                    <a:ext uri="{9D8B030D-6E8A-4147-A177-3AD203B41FA5}">
                      <a16:colId xmlns:a16="http://schemas.microsoft.com/office/drawing/2014/main" val="20004"/>
                    </a:ext>
                  </a:extLst>
                </a:gridCol>
              </a:tblGrid>
              <a:tr h="252000">
                <a:tc>
                  <a:txBody>
                    <a:bodyPr/>
                    <a:lstStyle/>
                    <a:p>
                      <a:pPr algn="ctr">
                        <a:lnSpc>
                          <a:spcPct val="100000"/>
                        </a:lnSpc>
                        <a:spcBef>
                          <a:spcPts val="490"/>
                        </a:spcBef>
                      </a:pPr>
                      <a:r>
                        <a:rPr lang="en-US" sz="1000" b="1" spc="-10">
                          <a:solidFill>
                            <a:srgbClr val="FFFFFF"/>
                          </a:solidFill>
                          <a:latin typeface="Avenir-Heavy"/>
                          <a:cs typeface="Avenir-Heavy"/>
                        </a:rPr>
                        <a:t>Sample</a:t>
                      </a:r>
                      <a:endParaRPr lang="en-US" sz="1000">
                        <a:latin typeface="Avenir-Heavy"/>
                        <a:cs typeface="Avenir-Heavy"/>
                      </a:endParaRPr>
                    </a:p>
                  </a:txBody>
                  <a:tcPr marL="0" marR="0" marT="0" marB="0"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0">
                          <a:solidFill>
                            <a:srgbClr val="FFFFFF"/>
                          </a:solidFill>
                          <a:latin typeface="Avenir-Heavy"/>
                          <a:cs typeface="Avenir-Heavy"/>
                        </a:rPr>
                        <a:t>ESR1</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25">
                          <a:solidFill>
                            <a:srgbClr val="FFFFFF"/>
                          </a:solidFill>
                          <a:latin typeface="Avenir-Heavy"/>
                          <a:cs typeface="Avenir-Heavy"/>
                        </a:rPr>
                        <a:t>PGR</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marL="125095" algn="ctr">
                        <a:lnSpc>
                          <a:spcPct val="100000"/>
                        </a:lnSpc>
                        <a:spcBef>
                          <a:spcPts val="490"/>
                        </a:spcBef>
                      </a:pPr>
                      <a:r>
                        <a:rPr sz="1000" b="1" spc="-20">
                          <a:solidFill>
                            <a:srgbClr val="FFFFFF"/>
                          </a:solidFill>
                          <a:latin typeface="Avenir-Heavy"/>
                          <a:cs typeface="Avenir-Heavy"/>
                        </a:rPr>
                        <a:t>ERBB2</a:t>
                      </a:r>
                      <a:endParaRPr sz="1000">
                        <a:latin typeface="Avenir-Heavy"/>
                        <a:cs typeface="Avenir-Heavy"/>
                      </a:endParaRPr>
                    </a:p>
                  </a:txBody>
                  <a:tcPr marL="0" marR="0" marT="0" marB="0"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ctr">
                        <a:lnSpc>
                          <a:spcPct val="100000"/>
                        </a:lnSpc>
                        <a:spcBef>
                          <a:spcPts val="490"/>
                        </a:spcBef>
                      </a:pPr>
                      <a:r>
                        <a:rPr sz="1000" b="1" spc="-10">
                          <a:solidFill>
                            <a:srgbClr val="FFFFFF"/>
                          </a:solidFill>
                          <a:latin typeface="Avenir-Heavy"/>
                          <a:cs typeface="Avenir-Heavy"/>
                        </a:rPr>
                        <a:t>MKI67</a:t>
                      </a:r>
                      <a:endParaRPr sz="1000">
                        <a:latin typeface="Avenir-Heavy"/>
                        <a:cs typeface="Avenir-Heavy"/>
                      </a:endParaRPr>
                    </a:p>
                  </a:txBody>
                  <a:tcPr marL="0" marR="0" marT="0" marB="0" anchor="ctr">
                    <a:lnL w="6350">
                      <a:solidFill>
                        <a:srgbClr val="FFFFFF"/>
                      </a:solidFill>
                      <a:prstDash val="solid"/>
                    </a:lnL>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396000">
                <a:tc>
                  <a:txBody>
                    <a:bodyPr/>
                    <a:lstStyle/>
                    <a:p>
                      <a:pPr algn="ctr">
                        <a:lnSpc>
                          <a:spcPct val="100000"/>
                        </a:lnSpc>
                        <a:spcBef>
                          <a:spcPts val="915"/>
                        </a:spcBef>
                      </a:pPr>
                      <a:r>
                        <a:rPr lang="sk-SK" sz="1000" b="1" dirty="0">
                          <a:latin typeface="Avenir-Book"/>
                          <a:cs typeface="Avenir-Heavy"/>
                        </a:rPr>
                        <a:t>A</a:t>
                      </a: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endParaRPr lang="en-US" sz="1400" b="0" i="0" u="none" strike="noStrike" baseline="0" dirty="0">
                        <a:solidFill>
                          <a:schemeClr val="tx1"/>
                        </a:solidFill>
                        <a:latin typeface="+mn-lt"/>
                        <a:ea typeface="+mn-ea"/>
                        <a:cs typeface="+mn-cs"/>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rtl="0" fontAlgn="base"/>
                      <a:endParaRPr lang="en-US" sz="900" b="0" i="0" dirty="0">
                        <a:solidFill>
                          <a:srgbClr val="000000"/>
                        </a:solidFill>
                        <a:effectLs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rtl="0" fontAlgn="base"/>
                      <a:endParaRPr lang="en-US" b="0" i="0" dirty="0">
                        <a:solidFill>
                          <a:srgbClr val="000000"/>
                        </a:solidFill>
                        <a:effectLst/>
                        <a:highlight>
                          <a:srgbClr val="FFFF00"/>
                        </a:highlight>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extLst>
                  <a:ext uri="{0D108BD9-81ED-4DB2-BD59-A6C34878D82A}">
                    <a16:rowId xmlns:a16="http://schemas.microsoft.com/office/drawing/2014/main" val="10001"/>
                  </a:ext>
                </a:extLst>
              </a:tr>
              <a:tr h="396000">
                <a:tc>
                  <a:txBody>
                    <a:bodyPr/>
                    <a:lstStyle/>
                    <a:p>
                      <a:pPr algn="ctr">
                        <a:lnSpc>
                          <a:spcPct val="100000"/>
                        </a:lnSpc>
                        <a:spcBef>
                          <a:spcPts val="915"/>
                        </a:spcBef>
                      </a:pPr>
                      <a:endParaRPr lang="sk-SK" sz="1000" b="1" dirty="0">
                        <a:latin typeface="Avenir-Book"/>
                        <a:cs typeface="Avenir-Heavy"/>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7C6C7"/>
                    </a:solidFill>
                  </a:tcPr>
                </a:tc>
                <a:tc>
                  <a:txBody>
                    <a:bodyPr/>
                    <a:lstStyle/>
                    <a:p>
                      <a:pPr marL="0" marR="0" lvl="0" indent="0" algn="ctr" defTabSz="914400" eaLnBrk="1" fontAlgn="auto" latinLnBrk="0" hangingPunct="1">
                        <a:lnSpc>
                          <a:spcPct val="100000"/>
                        </a:lnSpc>
                        <a:spcBef>
                          <a:spcPts val="280"/>
                        </a:spcBef>
                        <a:spcAft>
                          <a:spcPts val="0"/>
                        </a:spcAft>
                        <a:buClrTx/>
                        <a:buSzTx/>
                        <a:buFontTx/>
                        <a:buNone/>
                        <a:tabLst/>
                        <a:defRPr/>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a:lnSpc>
                          <a:spcPct val="100000"/>
                        </a:lnSpc>
                        <a:spcBef>
                          <a:spcPts val="280"/>
                        </a:spcBef>
                      </a:pPr>
                      <a:endParaRPr lang="en-US" sz="1400" b="1">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tc>
                  <a:txBody>
                    <a:bodyPr/>
                    <a:lstStyle/>
                    <a:p>
                      <a:pPr algn="ctr">
                        <a:lnSpc>
                          <a:spcPct val="100000"/>
                        </a:lnSpc>
                        <a:spcBef>
                          <a:spcPts val="280"/>
                        </a:spcBef>
                      </a:pPr>
                      <a:endParaRPr lang="en-US" sz="1400" b="1" dirty="0">
                        <a:latin typeface="Avenir-Book"/>
                        <a:cs typeface="Avenir-Book"/>
                      </a:endParaRPr>
                    </a:p>
                  </a:txBody>
                  <a:tcPr marL="0" marR="0" marT="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tcPr>
                </a:tc>
                <a:extLst>
                  <a:ext uri="{0D108BD9-81ED-4DB2-BD59-A6C34878D82A}">
                    <a16:rowId xmlns:a16="http://schemas.microsoft.com/office/drawing/2014/main" val="1376998202"/>
                  </a:ext>
                </a:extLst>
              </a:tr>
            </a:tbl>
          </a:graphicData>
        </a:graphic>
      </p:graphicFrame>
      <p:sp>
        <p:nvSpPr>
          <p:cNvPr id="11" name="object 11"/>
          <p:cNvSpPr/>
          <p:nvPr/>
        </p:nvSpPr>
        <p:spPr>
          <a:xfrm>
            <a:off x="5416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graphicFrame>
        <p:nvGraphicFramePr>
          <p:cNvPr id="12" name="object 12"/>
          <p:cNvGraphicFramePr>
            <a:graphicFrameLocks noGrp="1"/>
          </p:cNvGraphicFramePr>
          <p:nvPr>
            <p:extLst>
              <p:ext uri="{D42A27DB-BD31-4B8C-83A1-F6EECF244321}">
                <p14:modId xmlns:p14="http://schemas.microsoft.com/office/powerpoint/2010/main" val="1465343611"/>
              </p:ext>
            </p:extLst>
          </p:nvPr>
        </p:nvGraphicFramePr>
        <p:xfrm>
          <a:off x="283550" y="3962501"/>
          <a:ext cx="3484878" cy="610870"/>
        </p:xfrm>
        <a:graphic>
          <a:graphicData uri="http://schemas.openxmlformats.org/drawingml/2006/table">
            <a:tbl>
              <a:tblPr firstRow="1" bandRow="1">
                <a:tableStyleId>{2D5ABB26-0587-4C30-8999-92F81FD0307C}</a:tableStyleId>
              </a:tblPr>
              <a:tblGrid>
                <a:gridCol w="1742439">
                  <a:extLst>
                    <a:ext uri="{9D8B030D-6E8A-4147-A177-3AD203B41FA5}">
                      <a16:colId xmlns:a16="http://schemas.microsoft.com/office/drawing/2014/main" val="20000"/>
                    </a:ext>
                  </a:extLst>
                </a:gridCol>
                <a:gridCol w="1742439">
                  <a:extLst>
                    <a:ext uri="{9D8B030D-6E8A-4147-A177-3AD203B41FA5}">
                      <a16:colId xmlns:a16="http://schemas.microsoft.com/office/drawing/2014/main" val="20001"/>
                    </a:ext>
                  </a:extLst>
                </a:gridCol>
              </a:tblGrid>
              <a:tr h="251460">
                <a:tc>
                  <a:txBody>
                    <a:bodyPr/>
                    <a:lstStyle/>
                    <a:p>
                      <a:pPr algn="ctr">
                        <a:lnSpc>
                          <a:spcPct val="100000"/>
                        </a:lnSpc>
                        <a:spcBef>
                          <a:spcPts val="490"/>
                        </a:spcBef>
                      </a:pPr>
                      <a:r>
                        <a:rPr lang="en-US" sz="1000" b="1">
                          <a:solidFill>
                            <a:srgbClr val="FFFFFF"/>
                          </a:solidFill>
                          <a:latin typeface="Avenir-Heavy"/>
                          <a:cs typeface="Avenir-Heavy"/>
                        </a:rPr>
                        <a:t>Intrinsic subtype</a:t>
                      </a:r>
                      <a:endParaRPr lang="en-US" sz="1000">
                        <a:latin typeface="Avenir-Heavy"/>
                        <a:cs typeface="Avenir-Heavy"/>
                      </a:endParaRPr>
                    </a:p>
                  </a:txBody>
                  <a:tcPr marL="0" marR="0" marT="62230" marB="0">
                    <a:lnR w="6350">
                      <a:solidFill>
                        <a:srgbClr val="FFFFFF"/>
                      </a:solidFill>
                      <a:prstDash val="solid"/>
                    </a:lnR>
                    <a:solidFill>
                      <a:srgbClr val="00627E"/>
                    </a:solidFill>
                  </a:tcPr>
                </a:tc>
                <a:tc>
                  <a:txBody>
                    <a:bodyPr/>
                    <a:lstStyle/>
                    <a:p>
                      <a:pPr algn="ctr">
                        <a:lnSpc>
                          <a:spcPct val="100000"/>
                        </a:lnSpc>
                        <a:spcBef>
                          <a:spcPts val="490"/>
                        </a:spcBef>
                      </a:pPr>
                      <a:r>
                        <a:rPr lang="en-US" sz="1000" b="1">
                          <a:solidFill>
                            <a:srgbClr val="FFFFFF"/>
                          </a:solidFill>
                          <a:latin typeface="Avenir-Heavy"/>
                          <a:cs typeface="Avenir-Heavy"/>
                        </a:rPr>
                        <a:t>TNBC </a:t>
                      </a:r>
                      <a:r>
                        <a:rPr lang="en-US" sz="1000" b="1" spc="-10">
                          <a:solidFill>
                            <a:srgbClr val="FFFFFF"/>
                          </a:solidFill>
                          <a:latin typeface="Avenir-Heavy"/>
                          <a:cs typeface="Avenir-Heavy"/>
                        </a:rPr>
                        <a:t>subtype </a:t>
                      </a:r>
                      <a:r>
                        <a:rPr lang="en-US" sz="1000" b="1" spc="-10" baseline="30000">
                          <a:solidFill>
                            <a:srgbClr val="FFFFFF"/>
                          </a:solidFill>
                          <a:latin typeface="Avenir-Heavy"/>
                          <a:cs typeface="Avenir-Heavy"/>
                        </a:rPr>
                        <a:t>2-4</a:t>
                      </a:r>
                      <a:endParaRPr lang="en-US" sz="1000">
                        <a:latin typeface="Avenir-Heavy"/>
                        <a:cs typeface="Avenir-Heavy"/>
                      </a:endParaRPr>
                    </a:p>
                  </a:txBody>
                  <a:tcPr marL="0" marR="0" marT="62230" marB="0">
                    <a:lnL w="6350">
                      <a:solidFill>
                        <a:srgbClr val="FFFFFF"/>
                      </a:solidFill>
                      <a:prstDash val="solid"/>
                    </a:lnL>
                    <a:solidFill>
                      <a:srgbClr val="00627E"/>
                    </a:solidFill>
                  </a:tcPr>
                </a:tc>
                <a:extLst>
                  <a:ext uri="{0D108BD9-81ED-4DB2-BD59-A6C34878D82A}">
                    <a16:rowId xmlns:a16="http://schemas.microsoft.com/office/drawing/2014/main" val="10000"/>
                  </a:ext>
                </a:extLst>
              </a:tr>
              <a:tr h="359410">
                <a:tc>
                  <a:txBody>
                    <a:bodyPr/>
                    <a:lstStyle/>
                    <a:p>
                      <a:pPr algn="ctr">
                        <a:lnSpc>
                          <a:spcPct val="100000"/>
                        </a:lnSpc>
                        <a:spcBef>
                          <a:spcPts val="965"/>
                        </a:spcBef>
                      </a:pPr>
                      <a:endParaRPr lang="en-US" sz="900" dirty="0">
                        <a:latin typeface="Avenir-Book"/>
                        <a:cs typeface="Avenir-Book"/>
                      </a:endParaRPr>
                    </a:p>
                  </a:txBody>
                  <a:tcPr marL="45720" marR="45720" anchor="ctr">
                    <a:lnL w="6350">
                      <a:solidFill>
                        <a:srgbClr val="00627E"/>
                      </a:solidFill>
                      <a:prstDash val="solid"/>
                    </a:lnL>
                    <a:lnR w="6350" cap="flat" cmpd="sng" algn="ctr">
                      <a:solidFill>
                        <a:srgbClr val="00627E"/>
                      </a:solidFill>
                      <a:prstDash val="solid"/>
                      <a:round/>
                      <a:headEnd type="none" w="med" len="med"/>
                      <a:tailEnd type="none" w="med" len="med"/>
                    </a:lnR>
                    <a:lnB w="6350">
                      <a:solidFill>
                        <a:srgbClr val="00627E"/>
                      </a:solidFill>
                      <a:prstDash val="solid"/>
                    </a:lnB>
                  </a:tcPr>
                </a:tc>
                <a:tc>
                  <a:txBody>
                    <a:bodyPr/>
                    <a:lstStyle/>
                    <a:p>
                      <a:pPr algn="ctr">
                        <a:lnSpc>
                          <a:spcPct val="100000"/>
                        </a:lnSpc>
                        <a:spcBef>
                          <a:spcPts val="965"/>
                        </a:spcBef>
                      </a:pPr>
                      <a:endParaRPr lang="en-US" sz="900" dirty="0">
                        <a:latin typeface="Avenir-Book"/>
                        <a:cs typeface="Avenir-Book"/>
                      </a:endParaRPr>
                    </a:p>
                  </a:txBody>
                  <a:tcPr marL="45720" marR="45720" anchor="ctr">
                    <a:lnL w="6350" cap="flat" cmpd="sng" algn="ctr">
                      <a:solidFill>
                        <a:srgbClr val="00627E"/>
                      </a:solidFill>
                      <a:prstDash val="solid"/>
                      <a:round/>
                      <a:headEnd type="none" w="med" len="med"/>
                      <a:tailEnd type="none" w="med" len="med"/>
                    </a:lnL>
                    <a:lnR w="6350">
                      <a:solidFill>
                        <a:srgbClr val="00627E"/>
                      </a:solidFill>
                      <a:prstDash val="solid"/>
                    </a:lnR>
                    <a:lnB w="6350">
                      <a:solidFill>
                        <a:srgbClr val="00627E"/>
                      </a:solidFill>
                      <a:prstDash val="solid"/>
                    </a:lnB>
                  </a:tcPr>
                </a:tc>
                <a:extLst>
                  <a:ext uri="{0D108BD9-81ED-4DB2-BD59-A6C34878D82A}">
                    <a16:rowId xmlns:a16="http://schemas.microsoft.com/office/drawing/2014/main" val="10002"/>
                  </a:ext>
                </a:extLst>
              </a:tr>
            </a:tbl>
          </a:graphicData>
        </a:graphic>
      </p:graphicFrame>
      <p:sp>
        <p:nvSpPr>
          <p:cNvPr id="13" name="object 13"/>
          <p:cNvSpPr txBox="1"/>
          <p:nvPr/>
        </p:nvSpPr>
        <p:spPr>
          <a:xfrm>
            <a:off x="274025" y="3736971"/>
            <a:ext cx="1504950" cy="166712"/>
          </a:xfrm>
          <a:prstGeom prst="rect">
            <a:avLst/>
          </a:prstGeom>
        </p:spPr>
        <p:txBody>
          <a:bodyPr vert="horz" wrap="square" lIns="0" tIns="12700" rIns="0" bIns="0" rtlCol="0">
            <a:spAutoFit/>
          </a:bodyPr>
          <a:lstStyle/>
          <a:p>
            <a:pPr marL="12700">
              <a:lnSpc>
                <a:spcPct val="100000"/>
              </a:lnSpc>
              <a:spcBef>
                <a:spcPts val="100"/>
              </a:spcBef>
            </a:pPr>
            <a:r>
              <a:rPr lang="en-US" sz="1000" b="1">
                <a:solidFill>
                  <a:srgbClr val="00627E"/>
                </a:solidFill>
                <a:latin typeface="Avenir-Heavy"/>
                <a:cs typeface="Avenir-Heavy"/>
              </a:rPr>
              <a:t>MOLECULAR SUBTYPE</a:t>
            </a:r>
            <a:endParaRPr lang="en-US" sz="1000">
              <a:latin typeface="Avenir-Heavy"/>
              <a:cs typeface="Avenir-Heavy"/>
            </a:endParaRPr>
          </a:p>
        </p:txBody>
      </p:sp>
      <p:pic>
        <p:nvPicPr>
          <p:cNvPr id="29" name="object 29"/>
          <p:cNvPicPr/>
          <p:nvPr/>
        </p:nvPicPr>
        <p:blipFill>
          <a:blip r:embed="rId3" cstate="print"/>
          <a:stretch>
            <a:fillRect/>
          </a:stretch>
        </p:blipFill>
        <p:spPr>
          <a:xfrm>
            <a:off x="287997" y="10196627"/>
            <a:ext cx="232201" cy="207375"/>
          </a:xfrm>
          <a:prstGeom prst="rect">
            <a:avLst/>
          </a:prstGeom>
        </p:spPr>
      </p:pic>
      <p:sp>
        <p:nvSpPr>
          <p:cNvPr id="30" name="object 30"/>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31" name="object 31"/>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sk-SK" spc="-30" dirty="0">
                <a:solidFill>
                  <a:srgbClr val="00627E"/>
                </a:solidFill>
                <a:latin typeface="Avenir"/>
                <a:cs typeface="Avenir"/>
              </a:rPr>
              <a:t> </a:t>
            </a:r>
            <a:r>
              <a:rPr lang="en-GB" dirty="0"/>
              <a:t> </a:t>
            </a:r>
            <a:r>
              <a:rPr lang="en-GB"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3</a:t>
            </a:fld>
            <a:r>
              <a:rPr spc="-25" dirty="0"/>
              <a:t>/</a:t>
            </a:r>
            <a:r>
              <a:rPr lang="en-US" spc="-25" dirty="0"/>
              <a:t>7</a:t>
            </a:r>
            <a:endParaRPr lang="sk-SK" spc="-25" dirty="0"/>
          </a:p>
        </p:txBody>
      </p:sp>
      <p:sp>
        <p:nvSpPr>
          <p:cNvPr id="32" name="Rectangle 31">
            <a:extLst>
              <a:ext uri="{FF2B5EF4-FFF2-40B4-BE49-F238E27FC236}">
                <a16:creationId xmlns:a16="http://schemas.microsoft.com/office/drawing/2014/main" id="{762FBD08-A379-6E08-CAC0-A67828820642}"/>
              </a:ext>
            </a:extLst>
          </p:cNvPr>
          <p:cNvSpPr/>
          <p:nvPr/>
        </p:nvSpPr>
        <p:spPr>
          <a:xfrm>
            <a:off x="302298" y="649592"/>
            <a:ext cx="3475952" cy="2173331"/>
          </a:xfrm>
          <a:prstGeom prst="rect">
            <a:avLst/>
          </a:prstGeom>
          <a:noFill/>
          <a:ln w="317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K"/>
          </a:p>
        </p:txBody>
      </p:sp>
      <p:graphicFrame>
        <p:nvGraphicFramePr>
          <p:cNvPr id="34" name="object 61">
            <a:extLst>
              <a:ext uri="{FF2B5EF4-FFF2-40B4-BE49-F238E27FC236}">
                <a16:creationId xmlns:a16="http://schemas.microsoft.com/office/drawing/2014/main" id="{1B99947B-4F70-17FF-C452-F862679F66A1}"/>
              </a:ext>
            </a:extLst>
          </p:cNvPr>
          <p:cNvGraphicFramePr>
            <a:graphicFrameLocks noGrp="1"/>
          </p:cNvGraphicFramePr>
          <p:nvPr>
            <p:extLst>
              <p:ext uri="{D42A27DB-BD31-4B8C-83A1-F6EECF244321}">
                <p14:modId xmlns:p14="http://schemas.microsoft.com/office/powerpoint/2010/main" val="658951373"/>
              </p:ext>
            </p:extLst>
          </p:nvPr>
        </p:nvGraphicFramePr>
        <p:xfrm>
          <a:off x="246256" y="7230827"/>
          <a:ext cx="7071448" cy="1654208"/>
        </p:xfrm>
        <a:graphic>
          <a:graphicData uri="http://schemas.openxmlformats.org/drawingml/2006/table">
            <a:tbl>
              <a:tblPr firstRow="1" bandRow="1">
                <a:tableStyleId>{2D5ABB26-0587-4C30-8999-92F81FD0307C}</a:tableStyleId>
              </a:tblPr>
              <a:tblGrid>
                <a:gridCol w="1017394">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3656806">
                  <a:extLst>
                    <a:ext uri="{9D8B030D-6E8A-4147-A177-3AD203B41FA5}">
                      <a16:colId xmlns:a16="http://schemas.microsoft.com/office/drawing/2014/main" val="2475545005"/>
                    </a:ext>
                  </a:extLst>
                </a:gridCol>
                <a:gridCol w="792161">
                  <a:extLst>
                    <a:ext uri="{9D8B030D-6E8A-4147-A177-3AD203B41FA5}">
                      <a16:colId xmlns:a16="http://schemas.microsoft.com/office/drawing/2014/main" val="1046214682"/>
                    </a:ext>
                  </a:extLst>
                </a:gridCol>
                <a:gridCol w="766887">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a:solidFill>
                            <a:schemeClr val="bg1"/>
                          </a:solidFill>
                          <a:latin typeface="Avenir-Heavy"/>
                          <a:cs typeface="Avenir-Heavy"/>
                        </a:rPr>
                        <a:t>Treatment type</a:t>
                      </a:r>
                      <a:r>
                        <a:rPr lang="sk-SK" sz="1000" b="1" spc="-10" noProof="0">
                          <a:solidFill>
                            <a:schemeClr val="bg1"/>
                          </a:solidFill>
                          <a:latin typeface="Avenir-Heavy"/>
                          <a:cs typeface="Avenir-Heavy"/>
                        </a:rPr>
                        <a:t>/ </a:t>
                      </a:r>
                      <a:r>
                        <a:rPr lang="en-US" sz="1000" b="1" spc="-10" noProof="0">
                          <a:solidFill>
                            <a:schemeClr val="bg1"/>
                          </a:solidFill>
                          <a:latin typeface="Avenir-Heavy"/>
                          <a:cs typeface="Avenir-Heavy"/>
                        </a:rPr>
                        <a:t>Pathway</a:t>
                      </a:r>
                      <a:endParaRPr lang="sk-SK" sz="1000" noProof="0">
                        <a:solidFill>
                          <a:schemeClr val="bg1"/>
                        </a:solidFill>
                        <a:latin typeface="Avenir-Heavy"/>
                        <a:cs typeface="Avenir-Heavy"/>
                      </a:endParaRPr>
                    </a:p>
                  </a:txBody>
                  <a:tcPr anchor="ctr">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a:solidFill>
                            <a:srgbClr val="FFFFFF"/>
                          </a:solidFill>
                          <a:latin typeface="Avenir-Heavy"/>
                          <a:cs typeface="Avenir-Heavy"/>
                        </a:rPr>
                        <a:t>Gene signature</a:t>
                      </a:r>
                      <a:endParaRPr lang="sk-SK" sz="1000" b="1" spc="-20" noProof="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a:solidFill>
                            <a:schemeClr val="bg1"/>
                          </a:solidFill>
                          <a:latin typeface="Avenir-Heavy"/>
                          <a:cs typeface="Avenir-Heavy"/>
                        </a:rPr>
                        <a:t>Description</a:t>
                      </a:r>
                      <a:endParaRPr lang="sk-SK" sz="1000" noProof="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a:solidFill>
                            <a:schemeClr val="bg1"/>
                          </a:solidFill>
                          <a:latin typeface="Avenir-Heavy"/>
                          <a:cs typeface="Avenir-Heavy"/>
                        </a:rPr>
                        <a:t>Sample A</a:t>
                      </a:r>
                    </a:p>
                    <a:p>
                      <a:pPr algn="l">
                        <a:lnSpc>
                          <a:spcPct val="100000"/>
                        </a:lnSpc>
                        <a:spcBef>
                          <a:spcPts val="490"/>
                        </a:spcBef>
                      </a:pPr>
                      <a:r>
                        <a:rPr lang="en-US" sz="1000" noProof="0">
                          <a:solidFill>
                            <a:schemeClr val="bg1"/>
                          </a:solidFill>
                          <a:latin typeface="Avenir-Heavy"/>
                          <a:cs typeface="Avenir-Heavy"/>
                        </a:rPr>
                        <a:t>P</a:t>
                      </a:r>
                      <a:r>
                        <a:rPr lang="sk-SK" sz="1000" noProof="0" err="1">
                          <a:solidFill>
                            <a:schemeClr val="bg1"/>
                          </a:solidFill>
                          <a:latin typeface="Avenir-Heavy"/>
                          <a:cs typeface="Avenir-Heavy"/>
                        </a:rPr>
                        <a:t>ercenti</a:t>
                      </a:r>
                      <a:r>
                        <a:rPr lang="en-US" sz="1000" noProof="0">
                          <a:solidFill>
                            <a:schemeClr val="bg1"/>
                          </a:solidFill>
                          <a:latin typeface="Avenir-Heavy"/>
                          <a:cs typeface="Avenir-Heavy"/>
                        </a:rPr>
                        <a:t>le</a:t>
                      </a:r>
                      <a:endParaRPr lang="sk-SK" sz="1000" noProof="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lvl="0" algn="l">
                        <a:lnSpc>
                          <a:spcPct val="100000"/>
                        </a:lnSpc>
                        <a:spcBef>
                          <a:spcPts val="490"/>
                        </a:spcBef>
                        <a:buNone/>
                      </a:pPr>
                      <a:endParaRPr lang="en-US" sz="1000" b="0" i="0" u="none" strike="noStrike" noProof="0" dirty="0">
                        <a:solidFill>
                          <a:srgbClr val="FFFFFF"/>
                        </a:solidFill>
                        <a:latin typeface="Segoe UI"/>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a:txBody>
                    <a:bodyPr/>
                    <a:lstStyle/>
                    <a:p>
                      <a:pPr algn="l">
                        <a:lnSpc>
                          <a:spcPct val="100000"/>
                        </a:lnSpc>
                        <a:spcBef>
                          <a:spcPts val="915"/>
                        </a:spcBef>
                      </a:pPr>
                      <a:r>
                        <a:rPr lang="en-US" sz="900" b="1" noProof="0">
                          <a:solidFill>
                            <a:schemeClr val="tx1"/>
                          </a:solidFill>
                          <a:latin typeface="Avenir-Heavy"/>
                          <a:cs typeface="Avenir-Heavy"/>
                        </a:rPr>
                        <a:t>Prognosis</a:t>
                      </a:r>
                      <a:endParaRPr lang="sk-SK" sz="900" noProof="0">
                        <a:solidFill>
                          <a:schemeClr val="tx1"/>
                        </a:solidFill>
                        <a:latin typeface="Avenir-Heavy"/>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3">
                        <a:lumMod val="40000"/>
                        <a:lumOff val="60000"/>
                      </a:schemeClr>
                    </a:solidFill>
                  </a:tcPr>
                </a:tc>
                <a:tc>
                  <a:txBody>
                    <a:bodyPr/>
                    <a:lstStyle/>
                    <a:p>
                      <a:pPr algn="l">
                        <a:lnSpc>
                          <a:spcPct val="100000"/>
                        </a:lnSpc>
                        <a:spcBef>
                          <a:spcPts val="280"/>
                        </a:spcBef>
                      </a:pPr>
                      <a:r>
                        <a:rPr lang="sk-SK" sz="900" noProof="0" err="1">
                          <a:latin typeface="Avenir-Book"/>
                          <a:cs typeface="Avenir-Book"/>
                        </a:rPr>
                        <a:t>Consensus</a:t>
                      </a:r>
                      <a:r>
                        <a:rPr lang="sk-SK" sz="900" noProof="0">
                          <a:latin typeface="Avenir-Book"/>
                          <a:cs typeface="Avenir-Book"/>
                        </a:rPr>
                        <a:t> </a:t>
                      </a:r>
                      <a:r>
                        <a:rPr lang="sk-SK" sz="900" noProof="0" err="1">
                          <a:latin typeface="Avenir-Book"/>
                          <a:cs typeface="Avenir-Book"/>
                        </a:rPr>
                        <a:t>prognostic</a:t>
                      </a:r>
                      <a:r>
                        <a:rPr lang="sk-SK" sz="900" noProof="0">
                          <a:latin typeface="Avenir-Book"/>
                          <a:cs typeface="Avenir-Book"/>
                        </a:rPr>
                        <a:t> </a:t>
                      </a:r>
                      <a:r>
                        <a:rPr lang="sk-SK" sz="900" noProof="0" err="1">
                          <a:latin typeface="Avenir-Book"/>
                          <a:cs typeface="Avenir-Book"/>
                        </a:rPr>
                        <a:t>signature</a:t>
                      </a:r>
                      <a:endParaRPr lang="sk-SK" sz="900" noProof="0">
                        <a:latin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280"/>
                        </a:spcBef>
                        <a:spcAft>
                          <a:spcPts val="0"/>
                        </a:spcAft>
                        <a:buClrTx/>
                        <a:buSzTx/>
                        <a:buFontTx/>
                        <a:buNone/>
                      </a:pPr>
                      <a:r>
                        <a:rPr lang="en-US" sz="800" noProof="0">
                          <a:latin typeface="Avenir-Book"/>
                          <a:cs typeface="Avenir-Book"/>
                        </a:rPr>
                        <a:t>The prognostic signature is derived from a consensus of three research-based prognostic signatures, including the 21-gene signature GENE21 </a:t>
                      </a:r>
                      <a:r>
                        <a:rPr lang="en-US" sz="800" baseline="30000" noProof="0">
                          <a:latin typeface="Avenir-Book"/>
                          <a:cs typeface="Avenir-Book"/>
                        </a:rPr>
                        <a:t>5</a:t>
                      </a:r>
                      <a:r>
                        <a:rPr lang="en-US" sz="800" noProof="0">
                          <a:latin typeface="Avenir-Book"/>
                          <a:cs typeface="Avenir-Book"/>
                        </a:rPr>
                        <a:t>, the 70-gene GENE70 signature </a:t>
                      </a:r>
                      <a:r>
                        <a:rPr lang="en-US" sz="800" baseline="30000" noProof="0">
                          <a:latin typeface="Avenir-Book"/>
                          <a:cs typeface="Avenir-Book"/>
                        </a:rPr>
                        <a:t>6</a:t>
                      </a:r>
                      <a:r>
                        <a:rPr lang="en-US" sz="800" noProof="0">
                          <a:latin typeface="Avenir-Book"/>
                          <a:cs typeface="Avenir-Book"/>
                        </a:rPr>
                        <a:t>, and the 50-gene risk of relapse based on subtype alone (ROR-S) signature </a:t>
                      </a:r>
                      <a:r>
                        <a:rPr lang="en-US" sz="800" baseline="30000" noProof="0">
                          <a:latin typeface="Avenir-Book"/>
                          <a:cs typeface="Avenir-Book"/>
                        </a:rPr>
                        <a:t>7</a:t>
                      </a:r>
                      <a:r>
                        <a:rPr lang="en-US" sz="800" noProof="0">
                          <a:latin typeface="Avenir-Book"/>
                          <a:cs typeface="Avenir-Book"/>
                        </a:rPr>
                        <a:t>. The prognostic signatures are intended for early-stage breast cancer patients with ER+/Her2− IHC, lymph node-negative, or 1-3 positive lymph nodes. The score is reported as high, intermediate, or low. Patients with high signature scores are at a greater risk of relapse and may benefit from adjuvant chemotherapy, while patients with low scores have lower risk of relapse and may not benefit from adjuvant chemotherapy. </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a:lnSpc>
                          <a:spcPct val="100000"/>
                        </a:lnSpc>
                        <a:spcBef>
                          <a:spcPts val="280"/>
                        </a:spcBef>
                      </a:pPr>
                      <a:endParaRPr lang="en-US" sz="900" b="1"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16" name="TextBox 15">
            <a:extLst>
              <a:ext uri="{FF2B5EF4-FFF2-40B4-BE49-F238E27FC236}">
                <a16:creationId xmlns:a16="http://schemas.microsoft.com/office/drawing/2014/main" id="{F5DD0487-A01F-C002-18F8-6076E1D1F089}"/>
              </a:ext>
            </a:extLst>
          </p:cNvPr>
          <p:cNvSpPr txBox="1"/>
          <p:nvPr/>
        </p:nvSpPr>
        <p:spPr>
          <a:xfrm>
            <a:off x="3918164" y="4098062"/>
            <a:ext cx="3354786" cy="784830"/>
          </a:xfrm>
          <a:prstGeom prst="rect">
            <a:avLst/>
          </a:prstGeom>
          <a:noFill/>
        </p:spPr>
        <p:txBody>
          <a:bodyPr wrap="square">
            <a:spAutoFit/>
          </a:bodyPr>
          <a:lstStyle/>
          <a:p>
            <a:r>
              <a:rPr lang="en-US" sz="900" b="0" i="0">
                <a:solidFill>
                  <a:srgbClr val="000000"/>
                </a:solidFill>
                <a:effectLst/>
                <a:latin typeface="Avenir-Book"/>
              </a:rPr>
              <a:t>Based on the </a:t>
            </a:r>
            <a:r>
              <a:rPr lang="en-US" sz="900" b="1">
                <a:solidFill>
                  <a:srgbClr val="87C6C7"/>
                </a:solidFill>
                <a:latin typeface="Avenir"/>
                <a:cs typeface="Avenir"/>
              </a:rPr>
              <a:t>SEQUENCING TEST</a:t>
            </a:r>
            <a:r>
              <a:rPr lang="en-US" sz="900" b="1">
                <a:solidFill>
                  <a:schemeClr val="tx1"/>
                </a:solidFill>
                <a:latin typeface="Avenir"/>
                <a:cs typeface="Avenir"/>
              </a:rPr>
              <a:t>,</a:t>
            </a:r>
            <a:r>
              <a:rPr lang="en-US" sz="900" b="1">
                <a:solidFill>
                  <a:srgbClr val="87C6C7"/>
                </a:solidFill>
                <a:latin typeface="Avenir"/>
                <a:cs typeface="Avenir"/>
              </a:rPr>
              <a:t> </a:t>
            </a:r>
            <a:r>
              <a:rPr lang="en-US" sz="900" b="0" i="0">
                <a:solidFill>
                  <a:schemeClr val="tx1"/>
                </a:solidFill>
                <a:effectLst/>
                <a:latin typeface="Calibri" panose="020F0502020204030204" pitchFamily="34" charset="0"/>
              </a:rPr>
              <a:t>we used a consensus subtyping approach consisting of our proprietary 293 gene molecular subtyping signature, a research-based PAM50 test and the AIMS method to classify the intrinsic molecular subtype</a:t>
            </a:r>
            <a:r>
              <a:rPr kumimoji="0" lang="sk-SK" altLang="en-SK" sz="900" b="0" i="0" u="none" strike="noStrike" cap="none" normalizeH="0" baseline="0">
                <a:ln>
                  <a:noFill/>
                </a:ln>
                <a:solidFill>
                  <a:schemeClr val="tx1"/>
                </a:solidFill>
                <a:effectLst/>
                <a:latin typeface="Avenir-Book"/>
                <a:ea typeface="Times New Roman" panose="02020603050405020304" pitchFamily="18" charset="0"/>
                <a:cs typeface="Times New Roman" panose="02020603050405020304" pitchFamily="18" charset="0"/>
              </a:rPr>
              <a:t> </a:t>
            </a:r>
            <a:r>
              <a:rPr kumimoji="0" lang="sk-SK" altLang="en-SK" sz="900" b="0" i="0" u="none" strike="noStrike" cap="none" normalizeH="0" baseline="30000">
                <a:ln>
                  <a:noFill/>
                </a:ln>
                <a:effectLst/>
                <a:latin typeface="Avenir-Book"/>
                <a:ea typeface="Times New Roman" panose="02020603050405020304" pitchFamily="18" charset="0"/>
                <a:cs typeface="Times New Roman" panose="02020603050405020304" pitchFamily="18" charset="0"/>
              </a:rPr>
              <a:t>1</a:t>
            </a:r>
            <a:r>
              <a:rPr kumimoji="0" lang="sk-SK" altLang="en-SK" sz="900" b="0" i="0" u="none" strike="noStrike" cap="none" normalizeH="0" baseline="0">
                <a:ln>
                  <a:noFill/>
                </a:ln>
                <a:effectLst/>
                <a:latin typeface="Avenir-Book"/>
                <a:ea typeface="Times New Roman" panose="02020603050405020304" pitchFamily="18" charset="0"/>
                <a:cs typeface="Times New Roman" panose="02020603050405020304" pitchFamily="18" charset="0"/>
              </a:rPr>
              <a:t>. TNBC subtype</a:t>
            </a:r>
            <a:r>
              <a:rPr kumimoji="0" lang="en-US" altLang="en-SK" sz="900" b="0" i="0" u="none" strike="noStrike" cap="none" normalizeH="0" baseline="0">
                <a:ln>
                  <a:noFill/>
                </a:ln>
                <a:effectLst/>
                <a:latin typeface="Avenir-Book"/>
                <a:ea typeface="Times New Roman" panose="02020603050405020304" pitchFamily="18" charset="0"/>
                <a:cs typeface="Times New Roman" panose="02020603050405020304" pitchFamily="18" charset="0"/>
              </a:rPr>
              <a:t>, if applicable, was classified according to </a:t>
            </a:r>
            <a:r>
              <a:rPr kumimoji="0" lang="sk-SK" altLang="en-SK" sz="900" b="0" i="0" u="none" strike="noStrike" cap="none" normalizeH="0" baseline="0" err="1">
                <a:ln>
                  <a:noFill/>
                </a:ln>
                <a:effectLst/>
                <a:latin typeface="Avenir-Book"/>
                <a:ea typeface="Times New Roman" panose="02020603050405020304" pitchFamily="18" charset="0"/>
                <a:cs typeface="Times New Roman" panose="02020603050405020304" pitchFamily="18" charset="0"/>
              </a:rPr>
              <a:t>Lehmann</a:t>
            </a:r>
            <a:r>
              <a:rPr lang="sk-SK" altLang="en-SK" sz="900">
                <a:latin typeface="Avenir-Book"/>
                <a:ea typeface="Times New Roman" panose="02020603050405020304" pitchFamily="18" charset="0"/>
                <a:cs typeface="Times New Roman" panose="02020603050405020304" pitchFamily="18" charset="0"/>
              </a:rPr>
              <a:t> </a:t>
            </a:r>
            <a:r>
              <a:rPr lang="sk-SK" altLang="en-SK" sz="900" baseline="30000">
                <a:latin typeface="Avenir-Book"/>
                <a:ea typeface="Times New Roman" panose="02020603050405020304" pitchFamily="18" charset="0"/>
                <a:cs typeface="Times New Roman" panose="02020603050405020304" pitchFamily="18" charset="0"/>
              </a:rPr>
              <a:t>2-4</a:t>
            </a:r>
            <a:r>
              <a:rPr lang="sk-SK" altLang="en-SK" sz="900">
                <a:latin typeface="Avenir-Book"/>
                <a:ea typeface="Times New Roman" panose="02020603050405020304" pitchFamily="18" charset="0"/>
                <a:cs typeface="Times New Roman" panose="02020603050405020304" pitchFamily="18" charset="0"/>
              </a:rPr>
              <a:t>.</a:t>
            </a:r>
            <a:endParaRPr kumimoji="0" lang="sk-SK" altLang="en-SK" sz="900" b="0" i="0" u="none" strike="noStrike" cap="none" normalizeH="0" baseline="0">
              <a:ln>
                <a:noFill/>
              </a:ln>
              <a:effectLst/>
              <a:latin typeface="Avenir-Book"/>
              <a:ea typeface="Times New Roman" panose="02020603050405020304" pitchFamily="18" charset="0"/>
              <a:cs typeface="Times New Roman" panose="02020603050405020304" pitchFamily="18" charset="0"/>
            </a:endParaRPr>
          </a:p>
        </p:txBody>
      </p:sp>
      <p:sp>
        <p:nvSpPr>
          <p:cNvPr id="17" name="object 15">
            <a:extLst>
              <a:ext uri="{FF2B5EF4-FFF2-40B4-BE49-F238E27FC236}">
                <a16:creationId xmlns:a16="http://schemas.microsoft.com/office/drawing/2014/main" id="{36D46905-6924-7856-08F6-1B37C156EF80}"/>
              </a:ext>
            </a:extLst>
          </p:cNvPr>
          <p:cNvSpPr txBox="1"/>
          <p:nvPr/>
        </p:nvSpPr>
        <p:spPr>
          <a:xfrm>
            <a:off x="246256" y="4902881"/>
            <a:ext cx="6967855" cy="1774845"/>
          </a:xfrm>
          <a:prstGeom prst="rect">
            <a:avLst/>
          </a:prstGeom>
        </p:spPr>
        <p:txBody>
          <a:bodyPr vert="horz" wrap="square" lIns="0" tIns="12700" rIns="0" bIns="0" rtlCol="0" anchor="t">
            <a:spAutoFit/>
          </a:bodyPr>
          <a:lstStyle/>
          <a:p>
            <a:pPr>
              <a:lnSpc>
                <a:spcPct val="100000"/>
              </a:lnSpc>
              <a:spcBef>
                <a:spcPts val="5"/>
              </a:spcBef>
            </a:pPr>
            <a:endParaRPr lang="sk-SK" sz="1450" dirty="0">
              <a:latin typeface="Avenir-Book"/>
              <a:cs typeface="Avenir-Book"/>
            </a:endParaRPr>
          </a:p>
          <a:p>
            <a:pPr marL="76200">
              <a:lnSpc>
                <a:spcPct val="100000"/>
              </a:lnSpc>
            </a:pPr>
            <a:r>
              <a:rPr lang="en-US" sz="1000" b="1" spc="-10" dirty="0">
                <a:solidFill>
                  <a:srgbClr val="0B6381"/>
                </a:solidFill>
                <a:latin typeface="Avenir-Heavy"/>
                <a:cs typeface="Avenir-Heavy"/>
              </a:rPr>
              <a:t>INTERPRETATION</a:t>
            </a:r>
            <a:endParaRPr lang="sk-SK" sz="1000" dirty="0">
              <a:latin typeface="Avenir-Heavy"/>
              <a:cs typeface="Avenir-Heavy"/>
            </a:endParaRPr>
          </a:p>
          <a:p>
            <a:pPr marL="202565" indent="-125730">
              <a:spcBef>
                <a:spcPts val="810"/>
              </a:spcBef>
              <a:buFontTx/>
              <a:buChar char="•"/>
              <a:tabLst>
                <a:tab pos="202565" algn="l"/>
              </a:tabLst>
            </a:pPr>
            <a:r>
              <a:rPr lang="en-US" sz="900" b="0" i="0" dirty="0">
                <a:solidFill>
                  <a:schemeClr val="tx1"/>
                </a:solidFill>
                <a:effectLst/>
                <a:highlight>
                  <a:srgbClr val="FFFF00"/>
                </a:highlight>
                <a:latin typeface="Avenir-Book" panose="02000503020000020003"/>
                <a:cs typeface="Calibri"/>
              </a:rPr>
              <a:t>The biology </a:t>
            </a:r>
            <a:r>
              <a:rPr lang="en-US" sz="900" dirty="0">
                <a:solidFill>
                  <a:schemeClr val="tx1"/>
                </a:solidFill>
                <a:highlight>
                  <a:srgbClr val="FFFF00"/>
                </a:highlight>
                <a:latin typeface="Avenir-Book" panose="02000503020000020003"/>
                <a:cs typeface="Calibri"/>
              </a:rPr>
              <a:t>of the Basal-like tumor type is consistent with the immunohistochemical and clinical designation.</a:t>
            </a:r>
          </a:p>
          <a:p>
            <a:pPr marL="202565" indent="-125730">
              <a:spcBef>
                <a:spcPts val="810"/>
              </a:spcBef>
              <a:buFontTx/>
              <a:buChar char="•"/>
              <a:tabLst>
                <a:tab pos="202565" algn="l"/>
              </a:tabLst>
            </a:pPr>
            <a:endParaRPr lang="en-US" sz="900" b="0" i="0" dirty="0">
              <a:solidFill>
                <a:srgbClr val="000000"/>
              </a:solidFill>
              <a:effectLst/>
              <a:highlight>
                <a:srgbClr val="FFFF00"/>
              </a:highlight>
              <a:latin typeface="Avenir-Book" panose="02000503020000020003"/>
            </a:endParaRPr>
          </a:p>
          <a:p>
            <a:pPr marL="202565" indent="-125730">
              <a:spcBef>
                <a:spcPts val="810"/>
              </a:spcBef>
              <a:buFontTx/>
              <a:buChar char="•"/>
              <a:tabLst>
                <a:tab pos="202565" algn="l"/>
              </a:tabLst>
            </a:pPr>
            <a:endParaRPr lang="en-US" sz="900" b="1" dirty="0">
              <a:solidFill>
                <a:srgbClr val="444444"/>
              </a:solidFill>
              <a:latin typeface="Avenir-Book" panose="02000503020000020003"/>
              <a:cs typeface="Calibri"/>
            </a:endParaRPr>
          </a:p>
          <a:p>
            <a:pPr marL="76835">
              <a:spcBef>
                <a:spcPts val="810"/>
              </a:spcBef>
              <a:tabLst>
                <a:tab pos="202565" algn="l"/>
              </a:tabLst>
            </a:pPr>
            <a:r>
              <a:rPr lang="en-US" sz="1000" b="1" dirty="0">
                <a:solidFill>
                  <a:srgbClr val="0B6381"/>
                </a:solidFill>
                <a:latin typeface="Avenir-Heavy"/>
                <a:cs typeface="Avenir-Heavy"/>
              </a:rPr>
              <a:t>GENE SIGNATURE</a:t>
            </a:r>
            <a:endParaRPr lang="sk-SK" sz="1000" b="1" spc="-10" dirty="0">
              <a:solidFill>
                <a:srgbClr val="0B6381"/>
              </a:solidFill>
              <a:latin typeface="Avenir-Heavy"/>
              <a:cs typeface="Avenir-Heavy"/>
            </a:endParaRPr>
          </a:p>
          <a:p>
            <a:pPr marL="203200" marR="30480" lvl="0" indent="-127000" defTabSz="914400" eaLnBrk="1" fontAlgn="auto" latinLnBrk="0" hangingPunct="1">
              <a:lnSpc>
                <a:spcPct val="100000"/>
              </a:lnSpc>
              <a:spcBef>
                <a:spcPts val="955"/>
              </a:spcBef>
              <a:spcAft>
                <a:spcPts val="0"/>
              </a:spcAft>
              <a:buClrTx/>
              <a:buSzTx/>
              <a:buFontTx/>
              <a:buChar char="•"/>
              <a:tabLst>
                <a:tab pos="203200" algn="l"/>
              </a:tabLst>
              <a:defRPr/>
            </a:pPr>
            <a:r>
              <a:rPr kumimoji="0" lang="en-US" sz="900" b="0" i="0" u="none" strike="noStrike" kern="0" cap="none" spc="0" normalizeH="0" baseline="0" noProof="0" dirty="0">
                <a:ln>
                  <a:noFill/>
                </a:ln>
                <a:solidFill>
                  <a:schemeClr val="tx1"/>
                </a:solidFill>
                <a:effectLst/>
                <a:uLnTx/>
                <a:uFillTx/>
                <a:latin typeface="Avenir-Book"/>
                <a:cs typeface="Avenir-Book"/>
              </a:rPr>
              <a:t>Based on the assigned molecular subtype, and TNBC subtype (if applicable), we evaluated several individual genes and gene signatures that demonstrate prognostic and predictive potential in early and advanced/metastatic settings.</a:t>
            </a:r>
            <a:endParaRPr lang="en-US" sz="900" b="0" i="0" u="none" strike="noStrike" kern="0" cap="none" spc="0" normalizeH="0" baseline="0" noProof="0" dirty="0">
              <a:ln>
                <a:noFill/>
              </a:ln>
              <a:solidFill>
                <a:schemeClr val="tx1"/>
              </a:solidFill>
              <a:effectLst/>
              <a:uLnTx/>
              <a:uFillTx/>
              <a:latin typeface="Avenir-Book"/>
              <a:cs typeface="Avenir-Book"/>
            </a:endParaRPr>
          </a:p>
        </p:txBody>
      </p:sp>
      <p:sp>
        <p:nvSpPr>
          <p:cNvPr id="18" name="object 7">
            <a:extLst>
              <a:ext uri="{FF2B5EF4-FFF2-40B4-BE49-F238E27FC236}">
                <a16:creationId xmlns:a16="http://schemas.microsoft.com/office/drawing/2014/main" id="{4CCD26FB-BD84-BBF2-D1DF-5B88BE633780}"/>
              </a:ext>
            </a:extLst>
          </p:cNvPr>
          <p:cNvSpPr txBox="1"/>
          <p:nvPr/>
        </p:nvSpPr>
        <p:spPr>
          <a:xfrm>
            <a:off x="713751" y="2977522"/>
            <a:ext cx="2828925" cy="428322"/>
          </a:xfrm>
          <a:prstGeom prst="rect">
            <a:avLst/>
          </a:prstGeom>
        </p:spPr>
        <p:txBody>
          <a:bodyPr vert="horz" wrap="square" lIns="0" tIns="12700" rIns="0" bIns="0" rtlCol="0" anchor="t">
            <a:spAutoFit/>
          </a:bodyPr>
          <a:lstStyle/>
          <a:p>
            <a:r>
              <a:rPr lang="en-US" sz="900" dirty="0">
                <a:solidFill>
                  <a:srgbClr val="000000"/>
                </a:solidFill>
                <a:effectLst/>
                <a:latin typeface="Avenir-Book"/>
              </a:rPr>
              <a:t>Based on histological assessment and RNA-FISH biomarker expression one sample </a:t>
            </a:r>
            <a:r>
              <a:rPr lang="sk-SK" sz="900" dirty="0">
                <a:solidFill>
                  <a:srgbClr val="000000"/>
                </a:solidFill>
                <a:effectLst/>
                <a:latin typeface="Avenir-Book"/>
              </a:rPr>
              <a:t>(</a:t>
            </a:r>
            <a:r>
              <a:rPr lang="en-US" sz="900" b="1" dirty="0">
                <a:solidFill>
                  <a:srgbClr val="000000"/>
                </a:solidFill>
                <a:effectLst/>
                <a:latin typeface="Avenir-Book"/>
              </a:rPr>
              <a:t>Sample</a:t>
            </a:r>
            <a:r>
              <a:rPr lang="sk-SK" sz="900" b="1" dirty="0">
                <a:solidFill>
                  <a:srgbClr val="000000"/>
                </a:solidFill>
                <a:effectLst/>
                <a:latin typeface="Avenir-Book"/>
              </a:rPr>
              <a:t> A</a:t>
            </a:r>
            <a:r>
              <a:rPr lang="sk-SK" sz="900" dirty="0">
                <a:solidFill>
                  <a:srgbClr val="000000"/>
                </a:solidFill>
                <a:effectLst/>
                <a:latin typeface="Avenir-Book"/>
              </a:rPr>
              <a:t>) </a:t>
            </a:r>
            <a:r>
              <a:rPr lang="en-US" sz="900" dirty="0">
                <a:solidFill>
                  <a:srgbClr val="000000"/>
                </a:solidFill>
                <a:effectLst/>
                <a:latin typeface="Avenir-Book"/>
              </a:rPr>
              <a:t>was laser capture </a:t>
            </a:r>
            <a:r>
              <a:rPr lang="en-US" sz="900" dirty="0" err="1">
                <a:solidFill>
                  <a:srgbClr val="000000"/>
                </a:solidFill>
                <a:effectLst/>
                <a:latin typeface="Avenir-Book"/>
              </a:rPr>
              <a:t>microdissected</a:t>
            </a:r>
            <a:r>
              <a:rPr lang="en-US" sz="900" dirty="0">
                <a:solidFill>
                  <a:srgbClr val="000000"/>
                </a:solidFill>
                <a:effectLst/>
                <a:latin typeface="Avenir-Book"/>
              </a:rPr>
              <a:t> for further analysis.</a:t>
            </a:r>
            <a:endParaRPr lang="sk-SK" sz="900" dirty="0">
              <a:solidFill>
                <a:srgbClr val="FF0000"/>
              </a:solidFill>
              <a:effectLst/>
              <a:highlight>
                <a:srgbClr val="00FF00"/>
              </a:highlight>
              <a:latin typeface="Avenir-Book"/>
            </a:endParaRPr>
          </a:p>
        </p:txBody>
      </p:sp>
      <p:sp>
        <p:nvSpPr>
          <p:cNvPr id="4" name="object 15">
            <a:extLst>
              <a:ext uri="{FF2B5EF4-FFF2-40B4-BE49-F238E27FC236}">
                <a16:creationId xmlns:a16="http://schemas.microsoft.com/office/drawing/2014/main" id="{B701F744-2A84-6DD1-8766-92B636D637BA}"/>
              </a:ext>
            </a:extLst>
          </p:cNvPr>
          <p:cNvSpPr txBox="1"/>
          <p:nvPr/>
        </p:nvSpPr>
        <p:spPr>
          <a:xfrm>
            <a:off x="3981742" y="2134196"/>
            <a:ext cx="3219928" cy="946413"/>
          </a:xfrm>
          <a:prstGeom prst="rect">
            <a:avLst/>
          </a:prstGeom>
        </p:spPr>
        <p:txBody>
          <a:bodyPr vert="horz" wrap="square" lIns="0" tIns="12700" rIns="0" bIns="0" rtlCol="0" anchor="t">
            <a:spAutoFit/>
          </a:bodyPr>
          <a:lstStyle/>
          <a:p>
            <a:pPr marL="76200" algn="l">
              <a:lnSpc>
                <a:spcPct val="100000"/>
              </a:lnSpc>
            </a:pPr>
            <a:endParaRPr lang="sk-SK" sz="1450" dirty="0">
              <a:latin typeface="Avenir-Book"/>
              <a:cs typeface="Avenir-Heavy"/>
            </a:endParaRPr>
          </a:p>
          <a:p>
            <a:pPr marL="12700">
              <a:lnSpc>
                <a:spcPct val="100000"/>
              </a:lnSpc>
              <a:spcBef>
                <a:spcPts val="525"/>
              </a:spcBef>
            </a:pPr>
            <a:r>
              <a:rPr lang="en-US" sz="1000" b="1" spc="-10" dirty="0">
                <a:solidFill>
                  <a:srgbClr val="0B6381"/>
                </a:solidFill>
                <a:latin typeface="Avenir-Heavy"/>
                <a:cs typeface="Avenir-Heavy"/>
              </a:rPr>
              <a:t>INTERPRETATION</a:t>
            </a:r>
            <a:endParaRPr lang="sk-SK" sz="1000" dirty="0">
              <a:latin typeface="Avenir-Heavy"/>
              <a:cs typeface="Avenir-Heavy"/>
            </a:endParaRPr>
          </a:p>
          <a:p>
            <a:pPr marL="139700" marR="25400" indent="-127000">
              <a:spcBef>
                <a:spcPts val="280"/>
              </a:spcBef>
              <a:buFontTx/>
              <a:buChar char="•"/>
              <a:tabLst>
                <a:tab pos="139700" algn="l"/>
              </a:tabLst>
            </a:pPr>
            <a:r>
              <a:rPr lang="en-US" sz="900" dirty="0">
                <a:solidFill>
                  <a:schemeClr val="tx1"/>
                </a:solidFill>
                <a:highlight>
                  <a:srgbClr val="FFFF00"/>
                </a:highlight>
                <a:latin typeface="Avenir-Book"/>
                <a:ea typeface="Calibri" panose="020F0502020204030204" pitchFamily="34" charset="0"/>
                <a:cs typeface="Times New Roman"/>
              </a:rPr>
              <a:t>The results from the Multiplex8+ are concordant with the immunohistochemistry findings.</a:t>
            </a:r>
          </a:p>
          <a:p>
            <a:pPr marL="139700" marR="25400" indent="-127000">
              <a:spcBef>
                <a:spcPts val="280"/>
              </a:spcBef>
              <a:buFontTx/>
              <a:buChar char="•"/>
              <a:tabLst>
                <a:tab pos="139700" algn="l"/>
              </a:tabLst>
            </a:pPr>
            <a:r>
              <a:rPr lang="en-US" sz="900" dirty="0">
                <a:solidFill>
                  <a:schemeClr val="tx1"/>
                </a:solidFill>
                <a:latin typeface="Avenir-Book"/>
                <a:ea typeface="Calibri" panose="020F0502020204030204" pitchFamily="34" charset="0"/>
                <a:cs typeface="Times New Roman"/>
              </a:rPr>
              <a:t>According to the </a:t>
            </a:r>
            <a:r>
              <a:rPr lang="en-GB" sz="900" b="1" dirty="0">
                <a:solidFill>
                  <a:srgbClr val="87C6C7"/>
                </a:solidFill>
                <a:latin typeface="Avenir-Book"/>
                <a:cs typeface="Avenir"/>
              </a:rPr>
              <a:t>SEQUENCING TEST</a:t>
            </a:r>
            <a:r>
              <a:rPr lang="en-US" sz="900" dirty="0">
                <a:solidFill>
                  <a:schemeClr val="tx1"/>
                </a:solidFill>
                <a:latin typeface="Avenir-Book"/>
                <a:ea typeface="Calibri" panose="020F0502020204030204" pitchFamily="34" charset="0"/>
                <a:cs typeface="Times New Roman"/>
              </a:rPr>
              <a:t>…</a:t>
            </a:r>
          </a:p>
        </p:txBody>
      </p:sp>
      <p:sp>
        <p:nvSpPr>
          <p:cNvPr id="5" name="TextBox 4">
            <a:extLst>
              <a:ext uri="{FF2B5EF4-FFF2-40B4-BE49-F238E27FC236}">
                <a16:creationId xmlns:a16="http://schemas.microsoft.com/office/drawing/2014/main" id="{97984026-23D9-53B5-65EB-0D085EAFB5B0}"/>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61">
            <a:extLst>
              <a:ext uri="{FF2B5EF4-FFF2-40B4-BE49-F238E27FC236}">
                <a16:creationId xmlns:a16="http://schemas.microsoft.com/office/drawing/2014/main" id="{6C1E31B7-B60A-78CD-01CA-0DECCB5AA57D}"/>
              </a:ext>
            </a:extLst>
          </p:cNvPr>
          <p:cNvGraphicFramePr>
            <a:graphicFrameLocks noGrp="1"/>
          </p:cNvGraphicFramePr>
          <p:nvPr>
            <p:extLst>
              <p:ext uri="{D42A27DB-BD31-4B8C-83A1-F6EECF244321}">
                <p14:modId xmlns:p14="http://schemas.microsoft.com/office/powerpoint/2010/main" val="864132390"/>
              </p:ext>
            </p:extLst>
          </p:nvPr>
        </p:nvGraphicFramePr>
        <p:xfrm>
          <a:off x="242525" y="625484"/>
          <a:ext cx="7071447" cy="8979008"/>
        </p:xfrm>
        <a:graphic>
          <a:graphicData uri="http://schemas.openxmlformats.org/drawingml/2006/table">
            <a:tbl>
              <a:tblPr firstRow="1" bandRow="1">
                <a:tableStyleId>{2D5ABB26-0587-4C30-8999-92F81FD0307C}</a:tableStyleId>
              </a:tblPr>
              <a:tblGrid>
                <a:gridCol w="1017394">
                  <a:extLst>
                    <a:ext uri="{9D8B030D-6E8A-4147-A177-3AD203B41FA5}">
                      <a16:colId xmlns:a16="http://schemas.microsoft.com/office/drawing/2014/main" val="20000"/>
                    </a:ext>
                  </a:extLst>
                </a:gridCol>
                <a:gridCol w="827961">
                  <a:extLst>
                    <a:ext uri="{9D8B030D-6E8A-4147-A177-3AD203B41FA5}">
                      <a16:colId xmlns:a16="http://schemas.microsoft.com/office/drawing/2014/main" val="20001"/>
                    </a:ext>
                  </a:extLst>
                </a:gridCol>
                <a:gridCol w="3672840">
                  <a:extLst>
                    <a:ext uri="{9D8B030D-6E8A-4147-A177-3AD203B41FA5}">
                      <a16:colId xmlns:a16="http://schemas.microsoft.com/office/drawing/2014/main" val="2475545005"/>
                    </a:ext>
                  </a:extLst>
                </a:gridCol>
                <a:gridCol w="799859">
                  <a:extLst>
                    <a:ext uri="{9D8B030D-6E8A-4147-A177-3AD203B41FA5}">
                      <a16:colId xmlns:a16="http://schemas.microsoft.com/office/drawing/2014/main" val="1046214682"/>
                    </a:ext>
                  </a:extLst>
                </a:gridCol>
                <a:gridCol w="753393">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dirty="0">
                          <a:solidFill>
                            <a:schemeClr val="bg1"/>
                          </a:solidFill>
                          <a:latin typeface="Avenir-Heavy"/>
                          <a:cs typeface="Avenir-Heavy"/>
                        </a:rPr>
                        <a:t>Treatment type</a:t>
                      </a:r>
                      <a:r>
                        <a:rPr lang="sk-SK" sz="1000" b="1" spc="-10" noProof="0" dirty="0">
                          <a:solidFill>
                            <a:schemeClr val="bg1"/>
                          </a:solidFill>
                          <a:latin typeface="Avenir-Heavy"/>
                          <a:cs typeface="Avenir-Heavy"/>
                        </a:rPr>
                        <a:t>/ </a:t>
                      </a:r>
                      <a:r>
                        <a:rPr lang="en-US" sz="1000" b="1" spc="-10" noProof="0" dirty="0">
                          <a:solidFill>
                            <a:schemeClr val="bg1"/>
                          </a:solidFill>
                          <a:latin typeface="Avenir-Heavy"/>
                          <a:cs typeface="Avenir-Heavy"/>
                        </a:rPr>
                        <a:t>Pathway</a:t>
                      </a:r>
                      <a:endParaRPr lang="sk-SK" sz="1000" noProof="0" dirty="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dirty="0">
                          <a:solidFill>
                            <a:srgbClr val="FFFFFF"/>
                          </a:solidFill>
                          <a:latin typeface="Avenir-Heavy"/>
                          <a:cs typeface="Avenir-Heavy"/>
                        </a:rPr>
                        <a:t>Gene signature</a:t>
                      </a:r>
                      <a:endParaRPr lang="sk-SK" sz="1000" b="1" spc="-20" noProof="0" dirty="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Description</a:t>
                      </a:r>
                      <a:endParaRPr lang="sk-SK" sz="1000" noProof="0" dirty="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 Book" panose="02000503020000020003" pitchFamily="2" charset="0"/>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4">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dirty="0">
                          <a:latin typeface="Avenir-Heavy"/>
                        </a:rPr>
                        <a:t>Luminal signatures</a:t>
                      </a:r>
                      <a:endParaRPr lang="sk-SK" sz="900" b="1" noProof="0" dirty="0">
                        <a:latin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ESR1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2">
                  <a:txBody>
                    <a:bodyPr/>
                    <a:lstStyle/>
                    <a:p>
                      <a:pPr algn="l">
                        <a:lnSpc>
                          <a:spcPct val="100000"/>
                        </a:lnSpc>
                        <a:spcBef>
                          <a:spcPts val="0"/>
                        </a:spcBef>
                      </a:pPr>
                      <a:r>
                        <a:rPr lang="en-US" sz="800" b="0" i="0" u="none" strike="noStrike" baseline="0" dirty="0">
                          <a:solidFill>
                            <a:schemeClr val="tx1"/>
                          </a:solidFill>
                          <a:effectLst/>
                          <a:latin typeface="Avenir-Book"/>
                          <a:ea typeface="+mn-ea"/>
                          <a:cs typeface="+mn-cs"/>
                        </a:rPr>
                        <a:t>The ESR1 and PGR genes encode for the estrogen (ER) and progesterone (PR)  hormone receptors, respectively, which are involved in growth, metabolism, and reproductive functions. High ER/PR is predictive of endocrine therapies and low or negative ER/PR is associated with poor prognosis </a:t>
                      </a:r>
                      <a:r>
                        <a:rPr lang="en-US" sz="800" b="0" i="0" u="none" strike="noStrike" baseline="30000" dirty="0">
                          <a:solidFill>
                            <a:schemeClr val="tx1"/>
                          </a:solidFill>
                          <a:effectLst/>
                          <a:latin typeface="Avenir-Book"/>
                          <a:ea typeface="+mn-ea"/>
                          <a:cs typeface="+mn-cs"/>
                        </a:rPr>
                        <a:t>8</a:t>
                      </a:r>
                      <a:r>
                        <a:rPr lang="en-US" sz="800" b="0" i="0" u="none" strike="noStrike" baseline="0" dirty="0">
                          <a:solidFill>
                            <a:schemeClr val="tx1"/>
                          </a:solidFill>
                          <a:effectLst/>
                          <a:latin typeface="Avenir-Book"/>
                          <a:ea typeface="+mn-ea"/>
                          <a:cs typeface="+mn-cs"/>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220459048"/>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PGR</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GB" sz="800" b="0" i="0" u="none" strike="noStrike">
                          <a:solidFill>
                            <a:schemeClr val="tx1"/>
                          </a:solidFill>
                          <a:effectLst/>
                          <a:highlight>
                            <a:srgbClr val="FFFF00"/>
                          </a:highlight>
                          <a:latin typeface="Avenir Book" panose="02000503020000020003" pitchFamily="2" charset="0"/>
                          <a:ea typeface="+mn-ea"/>
                          <a:cs typeface="+mn-cs"/>
                        </a:rPr>
                        <a:t>The PGR gene encodes the progesterone receptor (PR), which is involved in proliferation and reproductive functions. High PR is predictive of endocrine therapies and low or negative PR is strongly associated with poor prognosis </a:t>
                      </a:r>
                      <a:r>
                        <a:rPr lang="en-GB" sz="800" b="0" i="0" u="none" strike="noStrike" baseline="30000">
                          <a:solidFill>
                            <a:schemeClr val="tx1"/>
                          </a:solidFill>
                          <a:effectLst/>
                          <a:highlight>
                            <a:srgbClr val="FFFF00"/>
                          </a:highlight>
                          <a:latin typeface="Avenir Book" panose="02000503020000020003" pitchFamily="2" charset="0"/>
                          <a:ea typeface="+mn-ea"/>
                          <a:cs typeface="+mn-cs"/>
                        </a:rPr>
                        <a:t>8</a:t>
                      </a:r>
                      <a:r>
                        <a:rPr lang="en-GB" sz="800" b="0" i="0" u="none" strike="noStrike">
                          <a:solidFill>
                            <a:schemeClr val="tx1"/>
                          </a:solidFill>
                          <a:effectLst/>
                          <a:highlight>
                            <a:srgbClr val="FFFF00"/>
                          </a:highlight>
                          <a:latin typeface="Avenir Book" panose="02000503020000020003" pitchFamily="2" charset="0"/>
                          <a:ea typeface="+mn-ea"/>
                          <a:cs typeface="+mn-cs"/>
                        </a:rPr>
                        <a:t>.</a:t>
                      </a:r>
                      <a:endParaRPr lang="en-US" sz="800" noProof="0">
                        <a:highlight>
                          <a:srgbClr val="FFFF00"/>
                        </a:highlight>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782642363"/>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a:highlight>
                            <a:srgbClr val="FFFF00"/>
                          </a:highlight>
                          <a:latin typeface="Avenir-Book"/>
                          <a:cs typeface="Avenir-Book"/>
                        </a:rPr>
                        <a:t>Luminal</a:t>
                      </a:r>
                      <a:endParaRPr lang="sk-SK" sz="900" b="1"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ESR1_PGR </a:t>
                      </a:r>
                      <a:r>
                        <a:rPr lang="sk-SK" sz="900" noProof="0" dirty="0" err="1">
                          <a:latin typeface="Avenir-Book"/>
                          <a:cs typeface="Avenir-Book"/>
                        </a:rPr>
                        <a:t>average</a:t>
                      </a: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The average gene expression of ESR1 and PGR. Higher levels of hormone receptors are predictive markers for endocrine therapies.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114634224"/>
                  </a:ext>
                </a:extLst>
              </a:tr>
              <a:tr h="2700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algn="l">
                        <a:lnSpc>
                          <a:spcPct val="100000"/>
                        </a:lnSpc>
                        <a:spcBef>
                          <a:spcPts val="280"/>
                        </a:spcBef>
                      </a:pPr>
                      <a:r>
                        <a:rPr lang="sk-SK" sz="900" noProof="0" dirty="0">
                          <a:latin typeface="Avenir-Book"/>
                          <a:cs typeface="Avenir-Book"/>
                        </a:rPr>
                        <a:t>E2F4_score</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dirty="0">
                          <a:latin typeface="Avenir-Book"/>
                          <a:cs typeface="Avenir-Book"/>
                        </a:rPr>
                        <a:t>This gene signature assesses activity of the E2F4 transcription factor and its targets. A high E2F4 signature is associated with endocrine resistance to aromatase inhibitors and may predict sensitivity to CDK4/6 inhibitors </a:t>
                      </a:r>
                      <a:r>
                        <a:rPr lang="en-US" sz="800" b="0" baseline="30000" noProof="0" dirty="0">
                          <a:latin typeface="Avenir-Book"/>
                          <a:cs typeface="Avenir-Book"/>
                        </a:rPr>
                        <a:t>9</a:t>
                      </a:r>
                      <a:r>
                        <a:rPr lang="en-US" sz="800" b="0" noProof="0" dirty="0">
                          <a:latin typeface="Avenir-Book"/>
                          <a:cs typeface="Avenir-Book"/>
                        </a:rPr>
                        <a:t>.</a:t>
                      </a:r>
                      <a:endParaRPr lang="en-US"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171082351"/>
                  </a:ext>
                </a:extLst>
              </a:tr>
              <a:tr h="270000">
                <a:tc rowSpan="7">
                  <a:txBody>
                    <a:bodyPr/>
                    <a:lstStyle/>
                    <a:p>
                      <a:pPr algn="l">
                        <a:lnSpc>
                          <a:spcPct val="100000"/>
                        </a:lnSpc>
                        <a:spcBef>
                          <a:spcPts val="280"/>
                        </a:spcBef>
                      </a:pPr>
                      <a:r>
                        <a:rPr lang="sk-SK" sz="900" b="1" noProof="0" dirty="0">
                          <a:latin typeface="Avenir-Heavy"/>
                        </a:rPr>
                        <a:t>Her2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a:solidFill>
                        <a:srgbClr val="1D627E"/>
                      </a:solidFill>
                    </a:lnB>
                    <a:solidFill>
                      <a:srgbClr val="FF95C1"/>
                    </a:solidFill>
                  </a:tcPr>
                </a:tc>
                <a:tc>
                  <a:txBody>
                    <a:bodyPr/>
                    <a:lstStyle/>
                    <a:p>
                      <a:pPr algn="l">
                        <a:lnSpc>
                          <a:spcPct val="100000"/>
                        </a:lnSpc>
                        <a:spcBef>
                          <a:spcPts val="280"/>
                        </a:spcBef>
                      </a:pPr>
                      <a:r>
                        <a:rPr lang="sk-SK" sz="900" noProof="0" dirty="0">
                          <a:latin typeface="Avenir-Book"/>
                          <a:cs typeface="Avenir-Book"/>
                        </a:rPr>
                        <a:t>ERBB2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The ERBB2 gene is translated into Her2, a receptor tyrosine kinase involved in cell growth/proliferation and is both a prognostic marker and predictive of response to Her2 targeted therapies </a:t>
                      </a:r>
                      <a:r>
                        <a:rPr lang="en-US" sz="800" b="0" baseline="30000" noProof="0" dirty="0">
                          <a:latin typeface="Avenir-Book"/>
                          <a:cs typeface="Avenir-Book"/>
                        </a:rPr>
                        <a:t>8</a:t>
                      </a:r>
                      <a:r>
                        <a:rPr lang="en-US" sz="800" b="0" noProof="0" dirty="0">
                          <a:latin typeface="Avenir-Book"/>
                          <a:cs typeface="Avenir-Book"/>
                        </a:rPr>
                        <a:t>.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50235220"/>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MUC4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Mucin 4 (MUC4) is a glycoprotein that is implicated in resistance to trastuzumab through interactions with the Her2 receptor. High MUC4 is associated with reduced sensitivity to trastuzumab </a:t>
                      </a:r>
                      <a:r>
                        <a:rPr lang="en-US" sz="800" b="0" baseline="30000" noProof="0" dirty="0">
                          <a:latin typeface="Avenir-Book"/>
                          <a:cs typeface="Avenir-Book"/>
                        </a:rPr>
                        <a:t>10</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84209530"/>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NRG1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NRG1 codes for neuregulin 1, a ligand of the Her3 receptor. In the phase II </a:t>
                      </a:r>
                      <a:r>
                        <a:rPr lang="en-US" sz="800" b="0" noProof="0" dirty="0" err="1">
                          <a:latin typeface="Avenir-Book"/>
                          <a:cs typeface="Avenir-Book"/>
                        </a:rPr>
                        <a:t>NeoSphere</a:t>
                      </a:r>
                      <a:r>
                        <a:rPr lang="en-US" sz="800" b="0" noProof="0" dirty="0">
                          <a:latin typeface="Avenir-Book"/>
                          <a:cs typeface="Avenir-Book"/>
                        </a:rPr>
                        <a:t> trial, high NRG1 gene expression was associated with reduced response to neoadjuvant trastuzumab, but not combination trastuzumab-</a:t>
                      </a:r>
                      <a:r>
                        <a:rPr lang="en-US" sz="800" b="0" noProof="0" dirty="0" err="1">
                          <a:latin typeface="Avenir-Book"/>
                          <a:cs typeface="Avenir-Book"/>
                        </a:rPr>
                        <a:t>pertuzumab</a:t>
                      </a:r>
                      <a:r>
                        <a:rPr lang="en-US" sz="800" b="0" noProof="0" dirty="0">
                          <a:latin typeface="Avenir-Book"/>
                          <a:cs typeface="Avenir-Book"/>
                        </a:rPr>
                        <a:t> </a:t>
                      </a:r>
                      <a:r>
                        <a:rPr lang="en-US" sz="800" b="0" baseline="30000" noProof="0" dirty="0">
                          <a:latin typeface="Avenir-Book"/>
                          <a:cs typeface="Avenir-Book"/>
                        </a:rPr>
                        <a:t>11</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739941924"/>
                  </a:ext>
                </a:extLst>
              </a:tr>
              <a:tr h="270000">
                <a:tc vMerge="1">
                  <a:txBody>
                    <a:bodyPr/>
                    <a:lstStyle/>
                    <a:p>
                      <a:endParaRPr lang="en-SK"/>
                    </a:p>
                  </a:txBody>
                  <a:tcPr/>
                </a:tc>
                <a:tc>
                  <a:txBody>
                    <a:bodyPr/>
                    <a:lstStyle/>
                    <a:p>
                      <a:pPr algn="l">
                        <a:lnSpc>
                          <a:spcPct val="100000"/>
                        </a:lnSpc>
                        <a:spcBef>
                          <a:spcPts val="280"/>
                        </a:spcBef>
                      </a:pPr>
                      <a:r>
                        <a:rPr lang="sk-SK" sz="900" noProof="0" dirty="0">
                          <a:latin typeface="Avenir-Book"/>
                          <a:cs typeface="Avenir-Book"/>
                        </a:rPr>
                        <a:t>pSTAT3-GS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A signature that predicts phosphorylation of STAT3 and was found to be predictive of trastuzumab resistance in the </a:t>
                      </a:r>
                      <a:r>
                        <a:rPr lang="en-US" sz="800" b="0" noProof="0" dirty="0" err="1">
                          <a:latin typeface="Avenir-Book"/>
                          <a:cs typeface="Avenir-Book"/>
                        </a:rPr>
                        <a:t>FinHer</a:t>
                      </a:r>
                      <a:r>
                        <a:rPr lang="en-US" sz="800" b="0" noProof="0" dirty="0">
                          <a:latin typeface="Avenir-Book"/>
                          <a:cs typeface="Avenir-Book"/>
                        </a:rPr>
                        <a:t> study </a:t>
                      </a:r>
                      <a:r>
                        <a:rPr lang="en-US" sz="800" b="0" baseline="30000" noProof="0" dirty="0">
                          <a:latin typeface="Avenir-Book"/>
                          <a:cs typeface="Avenir-Book"/>
                        </a:rPr>
                        <a:t>12</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4136466073"/>
                  </a:ext>
                </a:extLst>
              </a:tr>
              <a:tr h="270000">
                <a:tc vMerge="1">
                  <a:txBody>
                    <a:bodyPr/>
                    <a:lstStyle/>
                    <a:p>
                      <a:pPr algn="l">
                        <a:lnSpc>
                          <a:spcPct val="100000"/>
                        </a:lnSpc>
                        <a:spcBef>
                          <a:spcPts val="280"/>
                        </a:spcBef>
                      </a:pPr>
                      <a:r>
                        <a:rPr lang="sk-SK" sz="900" b="1" noProof="0">
                          <a:latin typeface="Avenir-Book"/>
                          <a:cs typeface="Avenir-Book"/>
                        </a:rPr>
                        <a:t>Her2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Her2 </a:t>
                      </a:r>
                      <a:r>
                        <a:rPr lang="sk-SK" sz="900" noProof="0" dirty="0" err="1">
                          <a:latin typeface="Avenir-Book"/>
                          <a:cs typeface="Avenir-Book"/>
                        </a:rPr>
                        <a:t>amplicon</a:t>
                      </a:r>
                      <a:r>
                        <a:rPr lang="sk-SK" sz="900" noProof="0" dirty="0">
                          <a:latin typeface="Avenir-Book"/>
                          <a:cs typeface="Avenir-Book"/>
                        </a:rPr>
                        <a:t>_</a:t>
                      </a:r>
                    </a:p>
                    <a:p>
                      <a:pPr algn="l">
                        <a:lnSpc>
                          <a:spcPct val="100000"/>
                        </a:lnSpc>
                        <a:spcBef>
                          <a:spcPts val="280"/>
                        </a:spcBef>
                      </a:pPr>
                      <a:r>
                        <a:rPr lang="sk-SK" sz="900" noProof="0" dirty="0">
                          <a:latin typeface="Avenir-Book"/>
                          <a:cs typeface="Avenir-Book"/>
                        </a:rPr>
                        <a:t>MDX</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Proprietary MDX 43-gene signature used to assess Her2 status.</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614271577"/>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Module7_</a:t>
                      </a:r>
                    </a:p>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ERBB2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Her2-signaling signature predictive of response to multiple anti-Her2 treatments in the I-SPY2 trial </a:t>
                      </a:r>
                      <a:r>
                        <a:rPr lang="en-US" sz="800" b="0" baseline="30000" noProof="0" dirty="0">
                          <a:latin typeface="Avenir-Book"/>
                          <a:cs typeface="Avenir-Book"/>
                        </a:rPr>
                        <a:t>13</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833115461"/>
                  </a:ext>
                </a:extLst>
              </a:tr>
              <a:tr h="269999">
                <a:tc vMerge="1">
                  <a:txBody>
                    <a:bodyPr/>
                    <a:lstStyle/>
                    <a:p>
                      <a:endParaRPr lang="sk-SK"/>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95C1"/>
                    </a:solidFill>
                  </a:tcPr>
                </a:tc>
                <a:tc>
                  <a:txBody>
                    <a:bodyPr/>
                    <a:lstStyle/>
                    <a:p>
                      <a:pPr marL="0" lvl="0" indent="0" algn="l">
                        <a:lnSpc>
                          <a:spcPct val="100000"/>
                        </a:lnSpc>
                        <a:spcBef>
                          <a:spcPts val="280"/>
                        </a:spcBef>
                        <a:buNone/>
                      </a:pPr>
                      <a:r>
                        <a:rPr lang="sk-SK" sz="900" b="0" i="0" u="none" strike="noStrike" baseline="0" noProof="0" dirty="0">
                          <a:solidFill>
                            <a:srgbClr val="000000"/>
                          </a:solidFill>
                          <a:latin typeface="Avenir-Book"/>
                        </a:rPr>
                        <a:t>T-DM1_pred</a:t>
                      </a:r>
                      <a:endParaRPr lang="sk-SK" dirty="0"/>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FFFF"/>
                    </a:solidFill>
                  </a:tcPr>
                </a:tc>
                <a:tc>
                  <a:txBody>
                    <a:bodyPr/>
                    <a:lstStyle/>
                    <a:p>
                      <a:pPr marL="0" lvl="0" indent="0" algn="l">
                        <a:lnSpc>
                          <a:spcPct val="100000"/>
                        </a:lnSpc>
                        <a:buNone/>
                      </a:pPr>
                      <a:r>
                        <a:rPr lang="en-US" sz="800" b="0" i="0" u="none" strike="noStrike" baseline="0" noProof="0" dirty="0">
                          <a:solidFill>
                            <a:srgbClr val="000000"/>
                          </a:solidFill>
                          <a:latin typeface="Avenir-Book"/>
                        </a:rPr>
                        <a:t>The trastuzumab emtansine (T-DM1) predictive signature is a Research Use Only </a:t>
                      </a:r>
                      <a:endParaRPr lang="sk-SK" dirty="0"/>
                    </a:p>
                    <a:p>
                      <a:pPr marL="0" lvl="0" indent="0" algn="l">
                        <a:lnSpc>
                          <a:spcPct val="100000"/>
                        </a:lnSpc>
                        <a:buNone/>
                      </a:pPr>
                      <a:r>
                        <a:rPr lang="en-US" sz="800" b="0" i="0" u="none" strike="noStrike" baseline="0" noProof="0" dirty="0">
                          <a:solidFill>
                            <a:srgbClr val="000000"/>
                          </a:solidFill>
                          <a:latin typeface="Avenir-Book"/>
                        </a:rPr>
                        <a:t>classifier that combines 19 genes/gene signature involved in the mechanism of </a:t>
                      </a:r>
                      <a:endParaRPr lang="en-US" dirty="0"/>
                    </a:p>
                    <a:p>
                      <a:pPr marL="0" lvl="0" indent="0" algn="l">
                        <a:lnSpc>
                          <a:spcPct val="100000"/>
                        </a:lnSpc>
                        <a:buNone/>
                      </a:pPr>
                      <a:r>
                        <a:rPr lang="en-US" sz="800" b="0" i="0" u="none" strike="noStrike" baseline="0" noProof="0" dirty="0">
                          <a:solidFill>
                            <a:srgbClr val="000000"/>
                          </a:solidFill>
                          <a:latin typeface="Avenir-Book"/>
                        </a:rPr>
                        <a:t>action of T-DM1 and was shown to predict response in the T-DM1 arm of the I-SPY2 </a:t>
                      </a:r>
                      <a:endParaRPr lang="en-US" dirty="0"/>
                    </a:p>
                    <a:p>
                      <a:pPr lvl="0" algn="l">
                        <a:lnSpc>
                          <a:spcPct val="100000"/>
                        </a:lnSpc>
                        <a:spcBef>
                          <a:spcPts val="0"/>
                        </a:spcBef>
                        <a:buNone/>
                      </a:pPr>
                      <a:r>
                        <a:rPr lang="en-US" sz="800" b="0" i="0" u="none" strike="noStrike" baseline="0" noProof="0" dirty="0">
                          <a:solidFill>
                            <a:srgbClr val="000000"/>
                          </a:solidFill>
                          <a:latin typeface="Avenir-Book"/>
                        </a:rPr>
                        <a:t>trial </a:t>
                      </a:r>
                      <a:r>
                        <a:rPr lang="sk-SK" sz="800" b="0" i="0" u="none" strike="noStrike" baseline="0" noProof="0" dirty="0">
                          <a:solidFill>
                            <a:srgbClr val="000000"/>
                          </a:solidFill>
                          <a:latin typeface="Avenir-Book"/>
                        </a:rPr>
                        <a:t>(</a:t>
                      </a:r>
                      <a:r>
                        <a:rPr lang="en-US" sz="800" b="0" i="0" u="none" strike="noStrike" baseline="0" noProof="0" dirty="0">
                          <a:solidFill>
                            <a:srgbClr val="000000"/>
                          </a:solidFill>
                          <a:latin typeface="Avenir-Book"/>
                          <a:hlinkClick r:id="rId3"/>
                        </a:rPr>
                        <a:t>https://www.nature.com/articles/s41467-024-55583-2</a:t>
                      </a:r>
                      <a:r>
                        <a:rPr lang="sk-SK" sz="800" b="0" i="0" u="none" strike="noStrike" baseline="0" noProof="0" dirty="0">
                          <a:solidFill>
                            <a:srgbClr val="000000"/>
                          </a:solidFill>
                          <a:latin typeface="Avenir-Book"/>
                        </a:rPr>
                        <a:t>).</a:t>
                      </a:r>
                      <a:endParaRPr lang="en-US" dirty="0"/>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FFFF"/>
                    </a:solidFill>
                  </a:tcPr>
                </a:tc>
                <a:tc>
                  <a:txBody>
                    <a:bodyPr/>
                    <a:lstStyle/>
                    <a:p>
                      <a:pPr lvl="0" algn="ctr">
                        <a:buNone/>
                      </a:pPr>
                      <a:endParaRPr lang="en-US" sz="900" b="1" i="0" u="none" strike="noStrike" dirty="0">
                        <a:solidFill>
                          <a:srgbClr val="000000"/>
                        </a:solidFill>
                        <a:effectLst/>
                        <a:latin typeface="Avenir-Book"/>
                      </a:endParaRPr>
                    </a:p>
                  </a:txBody>
                  <a:tcPr marL="7620" marR="7620" marT="7620" marB="0" anchor="ctr">
                    <a:lnL w="6350">
                      <a:solidFill>
                        <a:srgbClr val="1D627E"/>
                      </a:solidFill>
                    </a:lnL>
                    <a:lnR w="6350">
                      <a:solidFill>
                        <a:srgbClr val="1D627E"/>
                      </a:solidFill>
                    </a:lnR>
                    <a:lnT w="6350">
                      <a:solidFill>
                        <a:srgbClr val="1D627E"/>
                      </a:solidFill>
                    </a:lnT>
                    <a:lnB w="6350">
                      <a:solidFill>
                        <a:srgbClr val="1D627E"/>
                      </a:solidFill>
                    </a:lnB>
                    <a:noFill/>
                  </a:tcPr>
                </a:tc>
                <a:tc>
                  <a:txBody>
                    <a:bodyPr/>
                    <a:lstStyle/>
                    <a:p>
                      <a:pPr lvl="0" algn="ctr">
                        <a:lnSpc>
                          <a:spcPct val="100000"/>
                        </a:lnSpc>
                        <a:spcBef>
                          <a:spcPts val="280"/>
                        </a:spcBef>
                        <a:buNone/>
                      </a:pPr>
                      <a:endParaRPr lang="sk-SK" sz="900" noProof="0" dirty="0">
                        <a:latin typeface="Avenir Book" panose="02000503020000020003" pitchFamily="2" charset="0"/>
                        <a:cs typeface="Avenir-Book"/>
                      </a:endParaRPr>
                    </a:p>
                  </a:txBody>
                  <a:tcPr anchor="ctr">
                    <a:lnL w="6350">
                      <a:solidFill>
                        <a:srgbClr val="1D627E"/>
                      </a:solidFill>
                    </a:lnL>
                    <a:lnR w="6350">
                      <a:solidFill>
                        <a:srgbClr val="1D627E"/>
                      </a:solidFill>
                    </a:lnR>
                    <a:lnT w="6350">
                      <a:solidFill>
                        <a:srgbClr val="1D627E"/>
                      </a:solidFill>
                    </a:lnT>
                    <a:lnB w="6350">
                      <a:solidFill>
                        <a:srgbClr val="1D627E"/>
                      </a:solidFill>
                    </a:lnB>
                    <a:solidFill>
                      <a:srgbClr val="FFFFFF"/>
                    </a:solidFill>
                  </a:tcPr>
                </a:tc>
                <a:extLst>
                  <a:ext uri="{0D108BD9-81ED-4DB2-BD59-A6C34878D82A}">
                    <a16:rowId xmlns:a16="http://schemas.microsoft.com/office/drawing/2014/main" val="1837463894"/>
                  </a:ext>
                </a:extLst>
              </a:tr>
              <a:tr h="270000">
                <a:tc rowSpan="4">
                  <a:txBody>
                    <a:bodyPr/>
                    <a:lstStyle/>
                    <a:p>
                      <a:pPr algn="l">
                        <a:lnSpc>
                          <a:spcPct val="100000"/>
                        </a:lnSpc>
                        <a:spcBef>
                          <a:spcPts val="915"/>
                        </a:spcBef>
                      </a:pPr>
                      <a:r>
                        <a:rPr lang="en-US" sz="900" b="1" noProof="0" dirty="0">
                          <a:solidFill>
                            <a:schemeClr val="tx1"/>
                          </a:solidFill>
                          <a:latin typeface="Avenir-Heavy"/>
                          <a:cs typeface="Avenir-Heavy"/>
                        </a:rPr>
                        <a:t>Proliferation</a:t>
                      </a:r>
                      <a:endParaRPr lang="sk-SK" sz="900" noProof="0" dirty="0">
                        <a:solidFill>
                          <a:schemeClr val="tx1"/>
                        </a:solidFill>
                        <a:latin typeface="Avenir-Heavy"/>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EF5CF"/>
                    </a:solidFill>
                  </a:tcPr>
                </a:tc>
                <a:tc>
                  <a:txBody>
                    <a:bodyPr/>
                    <a:lstStyle/>
                    <a:p>
                      <a:pPr algn="l">
                        <a:lnSpc>
                          <a:spcPct val="100000"/>
                        </a:lnSpc>
                        <a:spcBef>
                          <a:spcPts val="280"/>
                        </a:spcBef>
                      </a:pPr>
                      <a:r>
                        <a:rPr lang="sk-SK" sz="900" noProof="0" dirty="0">
                          <a:latin typeface="Avenir-Book"/>
                          <a:cs typeface="Avenir-Book"/>
                        </a:rPr>
                        <a:t>AURKA</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280"/>
                        </a:spcBef>
                      </a:pPr>
                      <a:r>
                        <a:rPr lang="en-US" sz="800" b="0" noProof="0" dirty="0">
                          <a:latin typeface="Avenir-Book"/>
                          <a:cs typeface="Avenir-Book"/>
                        </a:rPr>
                        <a:t>Aurora Kinase A (AURKA) is a protein coding gene involved in cell proliferation and is an independent prognostic marker in breast cancer.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309888272"/>
                  </a:ext>
                </a:extLst>
              </a:tr>
              <a:tr h="270000">
                <a:tc vMerge="1">
                  <a:txBody>
                    <a:bodyPr/>
                    <a:lstStyle/>
                    <a:p>
                      <a:endParaRPr lang="en-SK"/>
                    </a:p>
                  </a:txBody>
                  <a:tcP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MKI67</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280"/>
                        </a:spcBef>
                      </a:pPr>
                      <a:r>
                        <a:rPr lang="en-US" sz="800" b="0" noProof="0" dirty="0">
                          <a:solidFill>
                            <a:schemeClr val="tx1"/>
                          </a:solidFill>
                          <a:latin typeface="Avenir-Book"/>
                          <a:cs typeface="Avenir-Book"/>
                        </a:rPr>
                        <a:t>MKI67 codes for the marker of proliferation Ki67 protein, a marker of poor prognosis in ER+/Her2− tumors, but not Her2+ or TNBC tumors. Ki67 levels are also predictive of sensitivity to neoadjuvant endocrine and chemotherapies </a:t>
                      </a:r>
                      <a:r>
                        <a:rPr lang="en-US" sz="800" b="0" baseline="30000" noProof="0" dirty="0">
                          <a:solidFill>
                            <a:schemeClr val="tx1"/>
                          </a:solidFill>
                          <a:latin typeface="Avenir-Book"/>
                          <a:cs typeface="Avenir-Book"/>
                        </a:rPr>
                        <a:t>8</a:t>
                      </a:r>
                      <a:r>
                        <a:rPr lang="en-US" sz="800" b="0" noProof="0" dirty="0">
                          <a:solidFill>
                            <a:schemeClr val="tx1"/>
                          </a:solidFill>
                          <a:latin typeface="Avenir-Book"/>
                          <a:cs typeface="Avenir-Book"/>
                        </a:rPr>
                        <a:t>.</a:t>
                      </a:r>
                      <a:endParaRPr lang="sk-SK" sz="800" b="0" noProof="0" dirty="0">
                        <a:solidFill>
                          <a:schemeClr val="tx1"/>
                        </a:solidFill>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515672243"/>
                  </a:ext>
                </a:extLst>
              </a:tr>
              <a:tr h="270000">
                <a:tc vMerge="1">
                  <a:txBody>
                    <a:bodyPr/>
                    <a:lstStyle/>
                    <a:p>
                      <a:pPr algn="ctr">
                        <a:lnSpc>
                          <a:spcPct val="100000"/>
                        </a:lnSpc>
                        <a:spcBef>
                          <a:spcPts val="280"/>
                        </a:spcBef>
                      </a:pPr>
                      <a:endParaRPr lang="sk-SK" sz="900" noProof="0">
                        <a:highlight>
                          <a:srgbClr val="FEF3CD"/>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dirty="0">
                          <a:latin typeface="Avenir-Book"/>
                          <a:cs typeface="Avenir-Book"/>
                        </a:rPr>
                        <a:t>Module11_ </a:t>
                      </a:r>
                      <a:r>
                        <a:rPr lang="sk-SK" sz="900" noProof="0" dirty="0" err="1">
                          <a:latin typeface="Avenir-Book"/>
                          <a:cs typeface="Avenir-Book"/>
                        </a:rPr>
                        <a:t>proliferation</a:t>
                      </a: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Proliferation index used in I-SPY2 trial broadly predictive of pathological complete response in hormone receptor positive patients </a:t>
                      </a:r>
                      <a:r>
                        <a:rPr lang="en-US" sz="800" b="0" baseline="30000" noProof="0" dirty="0">
                          <a:latin typeface="Avenir-Book"/>
                          <a:cs typeface="Avenir-Book"/>
                        </a:rPr>
                        <a:t>4</a:t>
                      </a:r>
                      <a:r>
                        <a:rPr lang="en-US" sz="800" b="0" noProof="0" dirty="0">
                          <a:latin typeface="Avenir-Book"/>
                          <a:cs typeface="Avenir-Book"/>
                        </a:rPr>
                        <a:t>.</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035222782"/>
                  </a:ext>
                </a:extLst>
              </a:tr>
              <a:tr h="270000">
                <a:tc vMerge="1">
                  <a:txBody>
                    <a:bodyPr/>
                    <a:lstStyle/>
                    <a:p>
                      <a:pPr algn="ctr">
                        <a:lnSpc>
                          <a:spcPct val="100000"/>
                        </a:lnSpc>
                        <a:spcBef>
                          <a:spcPts val="280"/>
                        </a:spcBef>
                      </a:pPr>
                      <a:endParaRPr lang="sk-SK" sz="900" noProof="0">
                        <a:highlight>
                          <a:srgbClr val="FEF3CD"/>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algn="l">
                        <a:lnSpc>
                          <a:spcPct val="100000"/>
                        </a:lnSpc>
                        <a:spcBef>
                          <a:spcPts val="280"/>
                        </a:spcBef>
                      </a:pPr>
                      <a:r>
                        <a:rPr lang="sk-SK" sz="900" noProof="0" err="1">
                          <a:latin typeface="Avenir-Book"/>
                          <a:cs typeface="Avenir-Book"/>
                        </a:rPr>
                        <a:t>Proliferation_MDX</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Proprietary MDX 7-gene signature used to assess cellular proliferation and cross-validate MKI67 expression levels.</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373170603"/>
                  </a:ext>
                </a:extLst>
              </a:tr>
              <a:tr h="270000">
                <a:tc rowSpan="5">
                  <a:txBody>
                    <a:bodyPr/>
                    <a:lstStyle/>
                    <a:p>
                      <a:pPr algn="l">
                        <a:lnSpc>
                          <a:spcPct val="100000"/>
                        </a:lnSpc>
                        <a:spcBef>
                          <a:spcPts val="280"/>
                        </a:spcBef>
                      </a:pPr>
                      <a:r>
                        <a:rPr lang="sk-SK" sz="900" b="1" noProof="0" dirty="0">
                          <a:latin typeface="Avenir-Heavy"/>
                        </a:rPr>
                        <a:t>CDK4/6</a:t>
                      </a:r>
                      <a:r>
                        <a:rPr lang="en-US" sz="900" b="1" noProof="0" dirty="0">
                          <a:latin typeface="Avenir-Heavy"/>
                        </a:rPr>
                        <a:t> inhibitors</a:t>
                      </a:r>
                      <a:endParaRPr lang="sk-SK" sz="900" b="1" noProof="0" dirty="0">
                        <a:latin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1">
                        <a:lumMod val="40000"/>
                        <a:lumOff val="60000"/>
                        <a:alpha val="25098"/>
                      </a:schemeClr>
                    </a:solidFill>
                  </a:tcPr>
                </a:tc>
                <a:tc>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CDK4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2">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dirty="0">
                          <a:solidFill>
                            <a:schemeClr val="tx1"/>
                          </a:solidFill>
                          <a:latin typeface="Avenir-Book"/>
                          <a:cs typeface="Avenir-Book"/>
                        </a:rPr>
                        <a:t>Cyclin-dependent kinases 4 and 6 (CDK4 and CDK6) are important proteins that regulate cell cycle progression from G1 to S phases. They are the main targets of CDK4/6 inhibitors such as palbociclib (</a:t>
                      </a:r>
                      <a:r>
                        <a:rPr lang="en-US" sz="800" b="0" noProof="0" dirty="0" err="1">
                          <a:solidFill>
                            <a:schemeClr val="tx1"/>
                          </a:solidFill>
                          <a:latin typeface="Avenir-Book"/>
                          <a:cs typeface="Avenir-Book"/>
                        </a:rPr>
                        <a:t>Ibrance</a:t>
                      </a:r>
                      <a:r>
                        <a:rPr lang="en-US" sz="800" b="0" noProof="0" dirty="0">
                          <a:solidFill>
                            <a:schemeClr val="tx1"/>
                          </a:solidFill>
                          <a:latin typeface="Avenir-Book"/>
                          <a:cs typeface="Avenir-Book"/>
                        </a:rPr>
                        <a:t>), </a:t>
                      </a:r>
                      <a:r>
                        <a:rPr lang="en-US" sz="800" b="0" noProof="0" dirty="0" err="1">
                          <a:solidFill>
                            <a:schemeClr val="tx1"/>
                          </a:solidFill>
                          <a:latin typeface="Avenir-Book"/>
                          <a:cs typeface="Avenir-Book"/>
                        </a:rPr>
                        <a:t>ribociclib</a:t>
                      </a:r>
                      <a:r>
                        <a:rPr lang="en-US" sz="800" b="0" noProof="0" dirty="0">
                          <a:solidFill>
                            <a:schemeClr val="tx1"/>
                          </a:solidFill>
                          <a:latin typeface="Avenir-Book"/>
                          <a:cs typeface="Avenir-Book"/>
                        </a:rPr>
                        <a:t> (</a:t>
                      </a:r>
                      <a:r>
                        <a:rPr lang="en-US" sz="800" b="0" noProof="0" dirty="0" err="1">
                          <a:solidFill>
                            <a:schemeClr val="tx1"/>
                          </a:solidFill>
                          <a:latin typeface="Avenir-Book"/>
                          <a:cs typeface="Avenir-Book"/>
                        </a:rPr>
                        <a:t>Kisqali</a:t>
                      </a:r>
                      <a:r>
                        <a:rPr lang="en-US" sz="800" b="0" noProof="0" dirty="0">
                          <a:solidFill>
                            <a:schemeClr val="tx1"/>
                          </a:solidFill>
                          <a:latin typeface="Avenir-Book"/>
                          <a:cs typeface="Avenir-Book"/>
                        </a:rPr>
                        <a:t>), and </a:t>
                      </a:r>
                      <a:r>
                        <a:rPr lang="en-US" sz="800" b="0" noProof="0" dirty="0" err="1">
                          <a:solidFill>
                            <a:schemeClr val="tx1"/>
                          </a:solidFill>
                          <a:latin typeface="Avenir-Book"/>
                          <a:cs typeface="Avenir-Book"/>
                        </a:rPr>
                        <a:t>abemaciclib</a:t>
                      </a:r>
                      <a:r>
                        <a:rPr lang="en-US" sz="800" b="0" noProof="0" dirty="0">
                          <a:solidFill>
                            <a:schemeClr val="tx1"/>
                          </a:solidFill>
                          <a:latin typeface="Avenir-Book"/>
                          <a:cs typeface="Avenir-Book"/>
                        </a:rPr>
                        <a:t> (</a:t>
                      </a:r>
                      <a:r>
                        <a:rPr lang="en-US" sz="800" b="0" noProof="0" dirty="0" err="1">
                          <a:solidFill>
                            <a:schemeClr val="tx1"/>
                          </a:solidFill>
                          <a:latin typeface="Avenir-Book"/>
                          <a:cs typeface="Avenir-Book"/>
                        </a:rPr>
                        <a:t>Verzenio</a:t>
                      </a:r>
                      <a:r>
                        <a:rPr lang="en-US" sz="800" b="0" noProof="0" dirty="0">
                          <a:solidFill>
                            <a:schemeClr val="tx1"/>
                          </a:solidFill>
                          <a:latin typeface="Avenir-Book"/>
                          <a:cs typeface="Avenir-Book"/>
                        </a:rPr>
                        <a:t>); however, it is unclear whether their expression level predicts CDK4/6 inhibitor sensitivity.</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149573318"/>
                  </a:ext>
                </a:extLst>
              </a:tr>
              <a:tr h="337268">
                <a:tc vMerge="1">
                  <a:txBody>
                    <a:bodyPr/>
                    <a:lstStyle/>
                    <a:p>
                      <a:pPr algn="l">
                        <a:lnSpc>
                          <a:spcPct val="100000"/>
                        </a:lnSpc>
                        <a:spcBef>
                          <a:spcPts val="280"/>
                        </a:spcBef>
                      </a:pPr>
                      <a:r>
                        <a:rPr lang="sk-SK" sz="900" b="1" noProof="0">
                          <a:highlight>
                            <a:srgbClr val="FFFF00"/>
                          </a:highlight>
                          <a:latin typeface="Avenir-Book"/>
                          <a:cs typeface="Avenir-Book"/>
                        </a:rPr>
                        <a:t>CDK4/6 </a:t>
                      </a:r>
                      <a:r>
                        <a:rPr lang="sk-SK" sz="900" b="1" noProof="0" err="1">
                          <a:highlight>
                            <a:srgbClr val="FFFF00"/>
                          </a:highlight>
                          <a:latin typeface="Avenir-Book"/>
                          <a:cs typeface="Avenir-Book"/>
                        </a:rPr>
                        <a:t>inhibitors</a:t>
                      </a: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CDK6</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850" b="0" noProof="0">
                        <a:highlight>
                          <a:srgbClr val="FFFF00"/>
                        </a:highlight>
                        <a:latin typeface="Avenir Book" panose="02000503020000020003" pitchFamily="2" charset="0"/>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552692878"/>
                  </a:ext>
                </a:extLst>
              </a:tr>
              <a:tr h="2700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CCNE1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3">
                  <a:txBody>
                    <a:bodyPr/>
                    <a:lstStyle/>
                    <a:p>
                      <a:pPr marL="0" marR="0" lvl="0" indent="0" algn="l">
                        <a:lnSpc>
                          <a:spcPct val="100000"/>
                        </a:lnSpc>
                        <a:spcBef>
                          <a:spcPts val="0"/>
                        </a:spcBef>
                        <a:spcAft>
                          <a:spcPts val="0"/>
                        </a:spcAft>
                        <a:buNone/>
                      </a:pPr>
                      <a:r>
                        <a:rPr lang="en-US" sz="800" b="0" i="0" baseline="0" dirty="0">
                          <a:solidFill>
                            <a:schemeClr val="tx1"/>
                          </a:solidFill>
                          <a:effectLst/>
                          <a:latin typeface="Avenir-Book"/>
                          <a:ea typeface="+mn-ea"/>
                          <a:cs typeface="+mn-cs"/>
                        </a:rPr>
                        <a:t>Elevated expression of the G1/S cell cycle regulators, CCNE1, CCND3, and CDKN2D, was associated with resistance to palbociclib (</a:t>
                      </a:r>
                      <a:r>
                        <a:rPr lang="en-US" sz="800" b="0" i="0" baseline="0" dirty="0" err="1">
                          <a:solidFill>
                            <a:schemeClr val="tx1"/>
                          </a:solidFill>
                          <a:effectLst/>
                          <a:latin typeface="Avenir-Book"/>
                          <a:ea typeface="+mn-ea"/>
                          <a:cs typeface="+mn-cs"/>
                        </a:rPr>
                        <a:t>Ibrance</a:t>
                      </a:r>
                      <a:r>
                        <a:rPr lang="en-US" sz="800" b="0" i="0" baseline="0" dirty="0">
                          <a:solidFill>
                            <a:schemeClr val="tx1"/>
                          </a:solidFill>
                          <a:effectLst/>
                          <a:latin typeface="Avenir-Book"/>
                          <a:ea typeface="+mn-ea"/>
                          <a:cs typeface="+mn-cs"/>
                        </a:rPr>
                        <a:t>) in the single-arm phase II neoadjuvant trial (</a:t>
                      </a:r>
                      <a:r>
                        <a:rPr lang="en-US" sz="800" b="0" i="0" baseline="0" dirty="0" err="1">
                          <a:solidFill>
                            <a:schemeClr val="tx1"/>
                          </a:solidFill>
                          <a:effectLst/>
                          <a:latin typeface="Avenir-Book"/>
                          <a:ea typeface="+mn-ea"/>
                          <a:cs typeface="+mn-cs"/>
                        </a:rPr>
                        <a:t>NeoPalAna</a:t>
                      </a:r>
                      <a:r>
                        <a:rPr lang="en-US" sz="800" b="0" i="0" baseline="0" dirty="0">
                          <a:solidFill>
                            <a:schemeClr val="tx1"/>
                          </a:solidFill>
                          <a:effectLst/>
                          <a:latin typeface="Avenir-Book"/>
                          <a:ea typeface="+mn-ea"/>
                          <a:cs typeface="+mn-cs"/>
                        </a:rPr>
                        <a:t>)</a:t>
                      </a:r>
                      <a:r>
                        <a:rPr lang="en-GB" sz="800" b="0" i="0" baseline="0" dirty="0">
                          <a:solidFill>
                            <a:schemeClr val="tx1"/>
                          </a:solidFill>
                          <a:effectLst/>
                          <a:latin typeface="Avenir-Book"/>
                          <a:ea typeface="+mn-ea"/>
                          <a:cs typeface="+mn-cs"/>
                        </a:rPr>
                        <a:t> </a:t>
                      </a:r>
                      <a:r>
                        <a:rPr lang="en-GB" sz="800" b="0" i="0" baseline="30000" dirty="0">
                          <a:solidFill>
                            <a:schemeClr val="tx1"/>
                          </a:solidFill>
                          <a:effectLst/>
                          <a:latin typeface="Avenir-Book"/>
                          <a:ea typeface="+mn-ea"/>
                          <a:cs typeface="+mn-cs"/>
                        </a:rPr>
                        <a:t>14</a:t>
                      </a:r>
                      <a:r>
                        <a:rPr lang="en-GB" sz="800" b="0" i="0" baseline="0" dirty="0">
                          <a:solidFill>
                            <a:schemeClr val="tx1"/>
                          </a:solidFill>
                          <a:effectLst/>
                          <a:latin typeface="Avenir-Book"/>
                          <a:ea typeface="+mn-ea"/>
                          <a:cs typeface="+mn-cs"/>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630684444"/>
                  </a:ext>
                </a:extLst>
              </a:tr>
              <a:tr h="4032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CCND3</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850" b="0" noProof="0">
                        <a:highlight>
                          <a:srgbClr val="FFFF00"/>
                        </a:highlight>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4029415526"/>
                  </a:ext>
                </a:extLst>
              </a:tr>
              <a:tr h="403200">
                <a:tc vMerge="1">
                  <a:txBody>
                    <a:bodyPr/>
                    <a:lstStyle/>
                    <a:p>
                      <a:pPr algn="l">
                        <a:lnSpc>
                          <a:spcPct val="100000"/>
                        </a:lnSpc>
                        <a:spcBef>
                          <a:spcPts val="280"/>
                        </a:spcBef>
                      </a:pPr>
                      <a:endParaRPr lang="sk-SK" sz="900" b="1" noProof="0">
                        <a:highlight>
                          <a:srgbClr val="FFFF00"/>
                        </a:highlight>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0FA07">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CDKN2D</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850" b="0" noProof="0">
                        <a:highlight>
                          <a:srgbClr val="FFFF00"/>
                        </a:highlight>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708592514"/>
                  </a:ext>
                </a:extLst>
              </a:tr>
              <a:tr h="403200">
                <a:tc>
                  <a:txBody>
                    <a:bodyPr/>
                    <a:lstStyle/>
                    <a:p>
                      <a:pPr algn="l">
                        <a:lnSpc>
                          <a:spcPct val="100000"/>
                        </a:lnSpc>
                        <a:spcBef>
                          <a:spcPts val="280"/>
                        </a:spcBef>
                      </a:pPr>
                      <a:r>
                        <a:rPr lang="en-US" sz="900" b="1" i="0" dirty="0">
                          <a:solidFill>
                            <a:schemeClr val="tx1"/>
                          </a:solidFill>
                          <a:effectLst/>
                          <a:latin typeface="+mn-lt"/>
                          <a:ea typeface="+mn-ea"/>
                          <a:cs typeface="+mn-cs"/>
                        </a:rPr>
                        <a:t>PIK3CA mutations</a:t>
                      </a:r>
                      <a:endParaRPr lang="sk-SK" sz="900" b="1" noProof="0" dirty="0">
                        <a:latin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7030A0">
                        <a:alpha val="25098"/>
                      </a:srgb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PIK3CA-GS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r>
                        <a:rPr lang="en-US" sz="800" dirty="0">
                          <a:effectLst/>
                        </a:rPr>
                        <a:t>A gene signature that is predictive of mutations in the PIK3CA gene and consequently the PI3K inhibitor </a:t>
                      </a:r>
                      <a:r>
                        <a:rPr lang="en-US" sz="800" dirty="0" err="1">
                          <a:effectLst/>
                        </a:rPr>
                        <a:t>alpelisib</a:t>
                      </a:r>
                      <a:r>
                        <a:rPr lang="en-US" sz="800" dirty="0">
                          <a:effectLst/>
                        </a:rPr>
                        <a:t> (</a:t>
                      </a:r>
                      <a:r>
                        <a:rPr lang="en-US" sz="800" dirty="0" err="1">
                          <a:effectLst/>
                        </a:rPr>
                        <a:t>Piqray</a:t>
                      </a:r>
                      <a:r>
                        <a:rPr lang="en-US" sz="800" dirty="0">
                          <a:effectLst/>
                        </a:rPr>
                        <a:t>). A high PIK3CA-GS score is also associated with activation of the PI3K/AKT pathway and loss of mTORC1 signaling, which may be relevant for response to mTOR inhibitors (e.g., </a:t>
                      </a:r>
                      <a:r>
                        <a:rPr lang="en-US" sz="800" dirty="0" err="1">
                          <a:effectLst/>
                        </a:rPr>
                        <a:t>everolimus</a:t>
                      </a:r>
                      <a:r>
                        <a:rPr lang="en-US" sz="800" dirty="0">
                          <a:effectLst/>
                        </a:rPr>
                        <a:t>) </a:t>
                      </a:r>
                      <a:r>
                        <a:rPr lang="en-US" sz="800" baseline="30000" dirty="0">
                          <a:effectLst/>
                        </a:rPr>
                        <a:t>15</a:t>
                      </a:r>
                      <a:r>
                        <a:rPr lang="en-US" sz="800" dirty="0">
                          <a:effectLst/>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 Book" panose="02000503020000020003" pitchFamily="2" charset="0"/>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056947408"/>
                  </a:ext>
                </a:extLst>
              </a:tr>
            </a:tbl>
          </a:graphicData>
        </a:graphic>
      </p:graphicFrame>
      <p:sp>
        <p:nvSpPr>
          <p:cNvPr id="5" name="object 5">
            <a:extLst>
              <a:ext uri="{FF2B5EF4-FFF2-40B4-BE49-F238E27FC236}">
                <a16:creationId xmlns:a16="http://schemas.microsoft.com/office/drawing/2014/main" id="{83639166-7685-ED96-9647-B50C93AF4805}"/>
              </a:ext>
            </a:extLst>
          </p:cNvPr>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6" name="object 3">
            <a:extLst>
              <a:ext uri="{FF2B5EF4-FFF2-40B4-BE49-F238E27FC236}">
                <a16:creationId xmlns:a16="http://schemas.microsoft.com/office/drawing/2014/main" id="{A18AC806-8889-BBF2-956B-8334AE45851D}"/>
              </a:ext>
            </a:extLst>
          </p:cNvPr>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pic>
        <p:nvPicPr>
          <p:cNvPr id="7" name="object 8">
            <a:extLst>
              <a:ext uri="{FF2B5EF4-FFF2-40B4-BE49-F238E27FC236}">
                <a16:creationId xmlns:a16="http://schemas.microsoft.com/office/drawing/2014/main" id="{6692A730-9990-FF40-2FBA-AE30F4BBCD3A}"/>
              </a:ext>
            </a:extLst>
          </p:cNvPr>
          <p:cNvPicPr/>
          <p:nvPr/>
        </p:nvPicPr>
        <p:blipFill>
          <a:blip r:embed="rId4" cstate="print"/>
          <a:stretch>
            <a:fillRect/>
          </a:stretch>
        </p:blipFill>
        <p:spPr>
          <a:xfrm>
            <a:off x="287997" y="10196627"/>
            <a:ext cx="232201" cy="207375"/>
          </a:xfrm>
          <a:prstGeom prst="rect">
            <a:avLst/>
          </a:prstGeom>
        </p:spPr>
      </p:pic>
      <p:sp>
        <p:nvSpPr>
          <p:cNvPr id="8" name="object 9">
            <a:extLst>
              <a:ext uri="{FF2B5EF4-FFF2-40B4-BE49-F238E27FC236}">
                <a16:creationId xmlns:a16="http://schemas.microsoft.com/office/drawing/2014/main" id="{9F691965-CC15-824A-FAFA-6B536530F1F4}"/>
              </a:ext>
            </a:extLst>
          </p:cNvPr>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5"/>
              </a:rPr>
              <a:t>diagnostics@multiplexdx.com</a:t>
            </a:r>
            <a:endParaRPr sz="800">
              <a:latin typeface="Avenir-Book"/>
              <a:cs typeface="Avenir-Book"/>
            </a:endParaRPr>
          </a:p>
        </p:txBody>
      </p:sp>
      <p:sp>
        <p:nvSpPr>
          <p:cNvPr id="9" name="object 10">
            <a:extLst>
              <a:ext uri="{FF2B5EF4-FFF2-40B4-BE49-F238E27FC236}">
                <a16:creationId xmlns:a16="http://schemas.microsoft.com/office/drawing/2014/main" id="{6932B84C-AE0B-7F9D-E357-C81970D026EE}"/>
              </a:ext>
            </a:extLst>
          </p:cNvPr>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4</a:t>
            </a:fld>
            <a:r>
              <a:rPr spc="-25" dirty="0"/>
              <a:t>/</a:t>
            </a:r>
            <a:r>
              <a:rPr lang="en-US" spc="-25" dirty="0"/>
              <a:t>7</a:t>
            </a:r>
            <a:endParaRPr spc="-25" dirty="0"/>
          </a:p>
        </p:txBody>
      </p:sp>
      <p:sp>
        <p:nvSpPr>
          <p:cNvPr id="3" name="TextBox 2">
            <a:extLst>
              <a:ext uri="{FF2B5EF4-FFF2-40B4-BE49-F238E27FC236}">
                <a16:creationId xmlns:a16="http://schemas.microsoft.com/office/drawing/2014/main" id="{3BFF071F-4A4D-A48E-95AF-54AA31BFF8ED}"/>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1256160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sp>
        <p:nvSpPr>
          <p:cNvPr id="5" name="object 5"/>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6" name="object 6"/>
          <p:cNvSpPr txBox="1"/>
          <p:nvPr/>
        </p:nvSpPr>
        <p:spPr>
          <a:xfrm>
            <a:off x="366770" y="4719703"/>
            <a:ext cx="6725920" cy="453970"/>
          </a:xfrm>
          <a:prstGeom prst="rect">
            <a:avLst/>
          </a:prstGeom>
        </p:spPr>
        <p:txBody>
          <a:bodyPr vert="horz" wrap="square" lIns="0" tIns="12700" rIns="0" bIns="0" rtlCol="0">
            <a:spAutoFit/>
          </a:bodyPr>
          <a:lstStyle/>
          <a:p>
            <a:pPr marL="38100">
              <a:lnSpc>
                <a:spcPct val="100000"/>
              </a:lnSpc>
              <a:spcBef>
                <a:spcPts val="100"/>
              </a:spcBef>
            </a:pPr>
            <a:r>
              <a:rPr lang="sk-SK" sz="1200" b="1" spc="-10">
                <a:solidFill>
                  <a:srgbClr val="0B6381"/>
                </a:solidFill>
                <a:latin typeface="Avenir-Heavy"/>
                <a:cs typeface="Avenir-Heavy"/>
              </a:rPr>
              <a:t>INTERPRETÁCIA</a:t>
            </a:r>
            <a:r>
              <a:rPr lang="sk-SK" sz="1200" b="1" spc="5">
                <a:solidFill>
                  <a:srgbClr val="0B6381"/>
                </a:solidFill>
                <a:latin typeface="Avenir-Heavy"/>
                <a:cs typeface="Avenir-Heavy"/>
              </a:rPr>
              <a:t> </a:t>
            </a:r>
            <a:r>
              <a:rPr lang="sk-SK" sz="1200" b="1">
                <a:solidFill>
                  <a:srgbClr val="0B6381"/>
                </a:solidFill>
                <a:latin typeface="Avenir-Heavy"/>
                <a:cs typeface="Avenir-Heavy"/>
              </a:rPr>
              <a:t>A</a:t>
            </a:r>
            <a:r>
              <a:rPr lang="sk-SK" sz="1200" b="1" spc="10">
                <a:solidFill>
                  <a:srgbClr val="0B6381"/>
                </a:solidFill>
                <a:latin typeface="Avenir-Heavy"/>
                <a:cs typeface="Avenir-Heavy"/>
              </a:rPr>
              <a:t> </a:t>
            </a:r>
            <a:r>
              <a:rPr lang="sk-SK" sz="1200" b="1" spc="-10">
                <a:solidFill>
                  <a:srgbClr val="0B6381"/>
                </a:solidFill>
                <a:latin typeface="Avenir-Heavy"/>
                <a:cs typeface="Avenir-Heavy"/>
              </a:rPr>
              <a:t>ODPORÚČANIE</a:t>
            </a:r>
            <a:endParaRPr lang="sk-SK" sz="1200">
              <a:latin typeface="Avenir-Heavy"/>
              <a:cs typeface="Avenir-Heavy"/>
            </a:endParaRPr>
          </a:p>
          <a:p>
            <a:pPr marL="202565" indent="-126364">
              <a:spcBef>
                <a:spcPts val="810"/>
              </a:spcBef>
              <a:buFontTx/>
              <a:buChar char="•"/>
              <a:tabLst>
                <a:tab pos="202565" algn="l"/>
              </a:tabLst>
            </a:pPr>
            <a:r>
              <a:rPr lang="sk-SK" sz="1000">
                <a:latin typeface="Avenir-Book"/>
                <a:cs typeface="Avenir-Book"/>
              </a:rPr>
              <a:t>Sem dopíš interpretáciu...</a:t>
            </a:r>
          </a:p>
        </p:txBody>
      </p:sp>
      <p:pic>
        <p:nvPicPr>
          <p:cNvPr id="8" name="object 8"/>
          <p:cNvPicPr/>
          <p:nvPr/>
        </p:nvPicPr>
        <p:blipFill>
          <a:blip r:embed="rId3" cstate="print"/>
          <a:stretch>
            <a:fillRect/>
          </a:stretch>
        </p:blipFill>
        <p:spPr>
          <a:xfrm>
            <a:off x="287997" y="10196627"/>
            <a:ext cx="232201" cy="207375"/>
          </a:xfrm>
          <a:prstGeom prst="rect">
            <a:avLst/>
          </a:prstGeom>
        </p:spPr>
      </p:pic>
      <p:sp>
        <p:nvSpPr>
          <p:cNvPr id="9" name="object 9"/>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10" name="object 10"/>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5</a:t>
            </a:fld>
            <a:r>
              <a:rPr spc="-25" dirty="0"/>
              <a:t>/</a:t>
            </a:r>
            <a:r>
              <a:rPr lang="en-US" spc="-25" dirty="0"/>
              <a:t>7</a:t>
            </a:r>
            <a:endParaRPr spc="-25" dirty="0"/>
          </a:p>
        </p:txBody>
      </p:sp>
      <p:graphicFrame>
        <p:nvGraphicFramePr>
          <p:cNvPr id="12" name="object 61">
            <a:extLst>
              <a:ext uri="{FF2B5EF4-FFF2-40B4-BE49-F238E27FC236}">
                <a16:creationId xmlns:a16="http://schemas.microsoft.com/office/drawing/2014/main" id="{16E8407D-7FF2-8C40-4A03-33153A5B0130}"/>
              </a:ext>
            </a:extLst>
          </p:cNvPr>
          <p:cNvGraphicFramePr>
            <a:graphicFrameLocks noGrp="1"/>
          </p:cNvGraphicFramePr>
          <p:nvPr>
            <p:extLst>
              <p:ext uri="{D42A27DB-BD31-4B8C-83A1-F6EECF244321}">
                <p14:modId xmlns:p14="http://schemas.microsoft.com/office/powerpoint/2010/main" val="479745663"/>
              </p:ext>
            </p:extLst>
          </p:nvPr>
        </p:nvGraphicFramePr>
        <p:xfrm>
          <a:off x="242525" y="622300"/>
          <a:ext cx="7104677" cy="7552848"/>
        </p:xfrm>
        <a:graphic>
          <a:graphicData uri="http://schemas.openxmlformats.org/drawingml/2006/table">
            <a:tbl>
              <a:tblPr firstRow="1" bandRow="1">
                <a:tableStyleId>{2D5ABB26-0587-4C30-8999-92F81FD0307C}</a:tableStyleId>
              </a:tblPr>
              <a:tblGrid>
                <a:gridCol w="1093594">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3413918">
                  <a:extLst>
                    <a:ext uri="{9D8B030D-6E8A-4147-A177-3AD203B41FA5}">
                      <a16:colId xmlns:a16="http://schemas.microsoft.com/office/drawing/2014/main" val="2475545005"/>
                    </a:ext>
                  </a:extLst>
                </a:gridCol>
                <a:gridCol w="799200">
                  <a:extLst>
                    <a:ext uri="{9D8B030D-6E8A-4147-A177-3AD203B41FA5}">
                      <a16:colId xmlns:a16="http://schemas.microsoft.com/office/drawing/2014/main" val="1046214682"/>
                    </a:ext>
                  </a:extLst>
                </a:gridCol>
                <a:gridCol w="807365">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a:solidFill>
                            <a:schemeClr val="bg1"/>
                          </a:solidFill>
                          <a:latin typeface="Avenir-Heavy"/>
                          <a:cs typeface="Avenir-Heavy"/>
                        </a:rPr>
                        <a:t>Treatment type</a:t>
                      </a:r>
                      <a:r>
                        <a:rPr lang="sk-SK" sz="1000" b="1" spc="-10" noProof="0">
                          <a:solidFill>
                            <a:schemeClr val="bg1"/>
                          </a:solidFill>
                          <a:latin typeface="Avenir-Heavy"/>
                          <a:cs typeface="Avenir-Heavy"/>
                        </a:rPr>
                        <a:t>/ </a:t>
                      </a:r>
                      <a:r>
                        <a:rPr lang="en-US" sz="1000" b="1" spc="-10" noProof="0">
                          <a:solidFill>
                            <a:schemeClr val="bg1"/>
                          </a:solidFill>
                          <a:latin typeface="Avenir-Heavy"/>
                          <a:cs typeface="Avenir-Heavy"/>
                        </a:rPr>
                        <a:t>Pathway</a:t>
                      </a:r>
                      <a:endParaRPr lang="sk-SK" sz="1000" noProof="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a:solidFill>
                            <a:srgbClr val="FFFFFF"/>
                          </a:solidFill>
                          <a:latin typeface="Avenir-Heavy"/>
                          <a:cs typeface="Avenir-Heavy"/>
                        </a:rPr>
                        <a:t>Gene signature</a:t>
                      </a:r>
                      <a:endParaRPr lang="sk-SK" sz="1000" b="1" spc="-20" noProof="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a:solidFill>
                            <a:schemeClr val="bg1"/>
                          </a:solidFill>
                          <a:latin typeface="Avenir-Heavy"/>
                          <a:cs typeface="Avenir-Heavy"/>
                        </a:rPr>
                        <a:t>Description</a:t>
                      </a:r>
                      <a:endParaRPr lang="sk-SK" sz="1000" noProof="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17">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a:latin typeface="Avenir-Heavy"/>
                          <a:cs typeface="Avenir-Book"/>
                        </a:rPr>
                        <a:t>Chemotherapy</a:t>
                      </a:r>
                      <a:endParaRPr lang="sk-SK" sz="900" b="1" noProof="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TOP1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The gene encoding DNA topoisomerase I, an enzyme critical for DNA transcription, is a target for anticancer drugs.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07485856"/>
                  </a:ext>
                </a:extLst>
              </a:tr>
              <a:tr h="270000">
                <a:tc vMerge="1">
                  <a:txBody>
                    <a:bodyPr/>
                    <a:lstStyle/>
                    <a:p>
                      <a:endParaRPr lang="en-SK"/>
                    </a:p>
                  </a:txBody>
                  <a:tcPr/>
                </a:tc>
                <a:tc>
                  <a:txBody>
                    <a:bodyPr/>
                    <a:lstStyle/>
                    <a:p>
                      <a:pPr algn="l">
                        <a:lnSpc>
                          <a:spcPct val="100000"/>
                        </a:lnSpc>
                        <a:spcBef>
                          <a:spcPts val="280"/>
                        </a:spcBef>
                      </a:pPr>
                      <a:r>
                        <a:rPr lang="sk-SK" sz="900" noProof="0">
                          <a:latin typeface="Avenir-Book"/>
                          <a:cs typeface="Avenir-Book"/>
                        </a:rPr>
                        <a:t>TOP2A</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a:latin typeface="Avenir-Book"/>
                          <a:cs typeface="Avenir-Book"/>
                        </a:rPr>
                        <a:t>The gene encoding DNA topoisomerase </a:t>
                      </a:r>
                      <a:r>
                        <a:rPr lang="en-US" sz="800" b="0" noProof="0" err="1">
                          <a:latin typeface="Avenir-Book"/>
                          <a:cs typeface="Avenir-Book"/>
                        </a:rPr>
                        <a:t>IIa</a:t>
                      </a:r>
                      <a:r>
                        <a:rPr lang="en-US" sz="800" b="0" noProof="0">
                          <a:latin typeface="Avenir-Book"/>
                          <a:cs typeface="Avenir-Book"/>
                        </a:rPr>
                        <a:t>, an enzyme critical for DNA transcription, is a target for anticancer drugs.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43194459"/>
                  </a:ext>
                </a:extLst>
              </a:tr>
              <a:tr h="270000">
                <a:tc vMerge="1">
                  <a:txBody>
                    <a:bodyPr/>
                    <a:lstStyle/>
                    <a:p>
                      <a:endParaRPr lang="en-SK"/>
                    </a:p>
                  </a:txBody>
                  <a:tcPr/>
                </a:tc>
                <a:tc>
                  <a:txBody>
                    <a:bodyPr/>
                    <a:lstStyle/>
                    <a:p>
                      <a:pPr algn="l">
                        <a:lnSpc>
                          <a:spcPct val="100000"/>
                        </a:lnSpc>
                        <a:spcBef>
                          <a:spcPts val="280"/>
                        </a:spcBef>
                      </a:pPr>
                      <a:r>
                        <a:rPr lang="sk-SK" sz="900" noProof="0">
                          <a:latin typeface="Avenir-Book"/>
                          <a:cs typeface="Avenir-Book"/>
                        </a:rPr>
                        <a:t>RAD51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The DNA repair protein RAD51 homolog 1 (RAD51) is involved in the repair of damaged DNA and is associated with resistance to chemotherapy.</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456759354"/>
                  </a:ext>
                </a:extLst>
              </a:tr>
              <a:tr h="270000">
                <a:tc vMerge="1">
                  <a:txBody>
                    <a:bodyPr/>
                    <a:lstStyle/>
                    <a:p>
                      <a:endParaRPr lang="en-SK"/>
                    </a:p>
                  </a:txBody>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a:latin typeface="Avenir-Book"/>
                          <a:cs typeface="Avenir-Book"/>
                        </a:rPr>
                        <a:t>ERCC1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800" b="0" noProof="0">
                          <a:latin typeface="Avenir-Book"/>
                          <a:cs typeface="Avenir-Book"/>
                        </a:rPr>
                        <a:t>The DNA excision repair protein ERCC-1 (ERCC1) is involved in the repair of DNA damage and is associated with resistance to chemotherapy.</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342259837"/>
                  </a:ext>
                </a:extLst>
              </a:tr>
              <a:tr h="270000">
                <a:tc vMerge="1">
                  <a:txBody>
                    <a:bodyPr/>
                    <a:lstStyle/>
                    <a:p>
                      <a:endParaRPr lang="en-SK"/>
                    </a:p>
                  </a:txBody>
                  <a:tcPr/>
                </a:tc>
                <a:tc>
                  <a:txBody>
                    <a:bodyPr/>
                    <a:lstStyle/>
                    <a:p>
                      <a:pPr algn="l">
                        <a:lnSpc>
                          <a:spcPct val="100000"/>
                        </a:lnSpc>
                        <a:spcBef>
                          <a:spcPts val="280"/>
                        </a:spcBef>
                      </a:pPr>
                      <a:r>
                        <a:rPr lang="sk-SK" sz="900" noProof="0">
                          <a:latin typeface="Avenir-Book"/>
                          <a:cs typeface="Avenir-Book"/>
                        </a:rPr>
                        <a:t>TYMS</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The Thymidylate Synthetase (TYMS) gene encodes a protein involved in DNA biosynthesis and is the target of the antimetabolite chemotherapy, 5-Fluorouracil </a:t>
                      </a:r>
                      <a:r>
                        <a:rPr lang="en-US" sz="800" b="0" baseline="30000" noProof="0">
                          <a:latin typeface="Avenir-Book"/>
                          <a:cs typeface="Avenir-Book"/>
                        </a:rPr>
                        <a:t>16</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972185012"/>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SLC29A1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SLC29A1 codes for the </a:t>
                      </a:r>
                      <a:r>
                        <a:rPr lang="en-US" sz="800" b="0" noProof="0" err="1">
                          <a:latin typeface="Avenir-Book"/>
                          <a:cs typeface="Avenir-Book"/>
                        </a:rPr>
                        <a:t>equilibrative</a:t>
                      </a:r>
                      <a:r>
                        <a:rPr lang="en-US" sz="800" b="0" noProof="0">
                          <a:latin typeface="Avenir-Book"/>
                          <a:cs typeface="Avenir-Book"/>
                        </a:rPr>
                        <a:t> nucleoside transporter 1 (ENT1) protein, which is a nucleoside transporter that is involved in transporting gemcitabine and capecitabine </a:t>
                      </a:r>
                      <a:r>
                        <a:rPr lang="en-US" sz="800" b="0" baseline="30000" noProof="0">
                          <a:latin typeface="Avenir-Book"/>
                          <a:cs typeface="Avenir-Book"/>
                        </a:rPr>
                        <a:t>17</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695245690"/>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DHFR</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Dihydrofolate reductase is an enzyme coded by the DHFR gene and is involved in folate metabolism and cell growth. It is the target of the antimetabolite chemotherapy, methotrexate </a:t>
                      </a:r>
                      <a:r>
                        <a:rPr lang="en-US" sz="800" b="0" baseline="30000" noProof="0">
                          <a:latin typeface="Avenir-Book"/>
                          <a:cs typeface="Avenir-Book"/>
                        </a:rPr>
                        <a:t>18</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397538879"/>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SLC19A1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SLC19A1 codes for the reduced folate carrier 1 (RFC1) protein, which transports methotrexate into the cell </a:t>
                      </a:r>
                      <a:r>
                        <a:rPr lang="en-US" sz="800" b="0" baseline="30000" noProof="0">
                          <a:latin typeface="Avenir-Book"/>
                          <a:cs typeface="Avenir-Book"/>
                        </a:rPr>
                        <a:t>18</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985958621"/>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CDK12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a:latin typeface="Avenir-Book"/>
                          <a:cs typeface="Avenir-Book"/>
                        </a:rPr>
                        <a:t>The protein product of the Cyclin Dependent Kinase 12 (CDK12) gene regulates transcription, DNA repair pathways, and cell cycle </a:t>
                      </a:r>
                      <a:r>
                        <a:rPr lang="en-US" sz="800" b="0" baseline="30000" noProof="0">
                          <a:latin typeface="Avenir-Book"/>
                          <a:cs typeface="Avenir-Book"/>
                        </a:rPr>
                        <a:t>19</a:t>
                      </a:r>
                      <a:r>
                        <a:rPr lang="en-US" sz="800" b="0" noProof="0">
                          <a:latin typeface="Avenir-Book"/>
                          <a:cs typeface="Avenir-Book"/>
                        </a:rPr>
                        <a:t>.</a:t>
                      </a:r>
                      <a:endParaRPr lang="sk-SK" sz="800" b="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25538108"/>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algn="l">
                        <a:lnSpc>
                          <a:spcPct val="100000"/>
                        </a:lnSpc>
                        <a:spcBef>
                          <a:spcPts val="280"/>
                        </a:spcBef>
                      </a:pPr>
                      <a:r>
                        <a:rPr lang="sk-SK" sz="900" noProof="0">
                          <a:latin typeface="Avenir-Book"/>
                          <a:cs typeface="Avenir-Book"/>
                        </a:rPr>
                        <a:t>MAPs_Mitotic_kinases_neoadj_chemo118</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A 118-gene signature predicting response to neoadjuvant </a:t>
                      </a:r>
                      <a:r>
                        <a:rPr lang="en-US" sz="800" b="0" noProof="0" err="1">
                          <a:latin typeface="Avenir-Book"/>
                          <a:cs typeface="Avenir-Book"/>
                        </a:rPr>
                        <a:t>taxane</a:t>
                      </a:r>
                      <a:r>
                        <a:rPr lang="en-US" sz="800" b="0" noProof="0">
                          <a:latin typeface="Avenir-Book"/>
                          <a:cs typeface="Avenir-Book"/>
                        </a:rPr>
                        <a:t> chemotherapy </a:t>
                      </a:r>
                      <a:r>
                        <a:rPr lang="en-US" sz="800" b="0" baseline="30000" noProof="0">
                          <a:latin typeface="Avenir-Book"/>
                          <a:cs typeface="Avenir-Book"/>
                        </a:rPr>
                        <a:t>20</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898095384"/>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a:latin typeface="Avenir-Book"/>
                          <a:cs typeface="Avenir-Book"/>
                        </a:rPr>
                        <a:t>MAPs_Mitotic_kinases_neoadj_chemo17</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A 17-gene signature predicting response to neoadjuvant </a:t>
                      </a:r>
                      <a:r>
                        <a:rPr lang="en-US" sz="800" b="0" noProof="0" err="1">
                          <a:latin typeface="Avenir-Book"/>
                          <a:cs typeface="Avenir-Book"/>
                        </a:rPr>
                        <a:t>taxane</a:t>
                      </a:r>
                      <a:r>
                        <a:rPr lang="en-US" sz="800" b="0" noProof="0">
                          <a:latin typeface="Avenir-Book"/>
                          <a:cs typeface="Avenir-Book"/>
                        </a:rPr>
                        <a:t> chemotherapy </a:t>
                      </a:r>
                      <a:r>
                        <a:rPr lang="en-US" sz="800" b="0" baseline="30000" noProof="0">
                          <a:latin typeface="Avenir-Book"/>
                          <a:cs typeface="Avenir-Book"/>
                        </a:rPr>
                        <a:t>20</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792027101"/>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Early_Relapse_ER.Neg</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early relapse in ER-negative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533457965"/>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Residual</a:t>
                      </a:r>
                      <a:r>
                        <a:rPr lang="sk-SK" sz="900" noProof="0">
                          <a:latin typeface="Avenir-Book"/>
                          <a:cs typeface="Avenir-Book"/>
                        </a:rPr>
                        <a:t>_ </a:t>
                      </a:r>
                      <a:r>
                        <a:rPr lang="sk-SK" sz="900" noProof="0" err="1">
                          <a:latin typeface="Avenir-Book"/>
                          <a:cs typeface="Avenir-Book"/>
                        </a:rPr>
                        <a:t>disease</a:t>
                      </a:r>
                      <a:r>
                        <a:rPr lang="sk-SK" sz="900" noProof="0">
                          <a:latin typeface="Avenir-Book"/>
                          <a:cs typeface="Avenir-Book"/>
                        </a:rPr>
                        <a:t>_ </a:t>
                      </a:r>
                      <a:r>
                        <a:rPr lang="sk-SK" sz="900" noProof="0" err="1">
                          <a:latin typeface="Avenir-Book"/>
                          <a:cs typeface="Avenir-Book"/>
                        </a:rPr>
                        <a:t>ER.Neg</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residual disease in ER-negative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ctr" defTabSz="914400" eaLnBrk="1" fontAlgn="b" latinLnBrk="0" hangingPunct="1">
                        <a:lnSpc>
                          <a:spcPct val="100000"/>
                        </a:lnSpc>
                        <a:spcBef>
                          <a:spcPts val="0"/>
                        </a:spcBef>
                        <a:spcAft>
                          <a:spcPts val="0"/>
                        </a:spcAft>
                        <a:buClrTx/>
                        <a:buSzTx/>
                        <a:buFontTx/>
                        <a:buNone/>
                        <a:tabLst/>
                        <a:defRPr/>
                      </a:pPr>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758497769"/>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Pathologic</a:t>
                      </a:r>
                      <a:r>
                        <a:rPr lang="sk-SK" sz="900" noProof="0">
                          <a:latin typeface="Avenir-Book"/>
                          <a:cs typeface="Avenir-Book"/>
                        </a:rPr>
                        <a:t>_ </a:t>
                      </a:r>
                      <a:r>
                        <a:rPr lang="sk-SK" sz="900" noProof="0" err="1">
                          <a:latin typeface="Avenir-Book"/>
                          <a:cs typeface="Avenir-Book"/>
                        </a:rPr>
                        <a:t>response</a:t>
                      </a:r>
                      <a:r>
                        <a:rPr lang="sk-SK" sz="900" noProof="0">
                          <a:latin typeface="Avenir-Book"/>
                          <a:cs typeface="Avenir-Book"/>
                        </a:rPr>
                        <a:t>_</a:t>
                      </a:r>
                    </a:p>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ER.Neg</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Chemosensitivity gene signature predicting pathological complete response in ER-negative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endParaRPr lang="en-US" sz="800" b="0" noProof="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110399533"/>
                  </a:ext>
                </a:extLst>
              </a:tr>
              <a:tr h="51892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Early_Relapse_ER.Pos</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early relapse in ER-positive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544867423"/>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Residual</a:t>
                      </a:r>
                      <a:r>
                        <a:rPr lang="sk-SK" sz="900" noProof="0">
                          <a:latin typeface="Avenir-Book"/>
                          <a:cs typeface="Avenir-Book"/>
                        </a:rPr>
                        <a:t>_ </a:t>
                      </a:r>
                      <a:r>
                        <a:rPr lang="sk-SK" sz="900" noProof="0" err="1">
                          <a:latin typeface="Avenir-Book"/>
                          <a:cs typeface="Avenir-Book"/>
                        </a:rPr>
                        <a:t>disease</a:t>
                      </a:r>
                      <a:r>
                        <a:rPr lang="sk-SK" sz="900" noProof="0">
                          <a:latin typeface="Avenir-Book"/>
                          <a:cs typeface="Avenir-Book"/>
                        </a:rPr>
                        <a:t>_ </a:t>
                      </a:r>
                      <a:r>
                        <a:rPr lang="sk-SK" sz="900" noProof="0" err="1">
                          <a:latin typeface="Avenir-Book"/>
                          <a:cs typeface="Avenir-Book"/>
                        </a:rPr>
                        <a:t>ER.Pos</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Chemoresistance gene signature predicting residual disease in ER-positive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30210109"/>
                  </a:ext>
                </a:extLst>
              </a:tr>
              <a:tr h="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chemeClr val="accent2">
                        <a:lumMod val="20000"/>
                        <a:lumOff val="80000"/>
                      </a:schemeClr>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Pathologic</a:t>
                      </a:r>
                      <a:r>
                        <a:rPr lang="sk-SK" sz="900" noProof="0">
                          <a:latin typeface="Avenir-Book"/>
                          <a:cs typeface="Avenir-Book"/>
                        </a:rPr>
                        <a:t>_ </a:t>
                      </a:r>
                      <a:r>
                        <a:rPr lang="sk-SK" sz="900" noProof="0" err="1">
                          <a:latin typeface="Avenir-Book"/>
                          <a:cs typeface="Avenir-Book"/>
                        </a:rPr>
                        <a:t>response</a:t>
                      </a:r>
                      <a:r>
                        <a:rPr lang="sk-SK" sz="900" noProof="0">
                          <a:latin typeface="Avenir-Book"/>
                          <a:cs typeface="Avenir-Book"/>
                        </a:rPr>
                        <a:t>_</a:t>
                      </a:r>
                    </a:p>
                    <a:p>
                      <a:pPr marL="0" marR="0" indent="0" algn="l" defTabSz="914400" eaLnBrk="1" fontAlgn="auto" latinLnBrk="0" hangingPunct="1">
                        <a:lnSpc>
                          <a:spcPct val="100000"/>
                        </a:lnSpc>
                        <a:spcBef>
                          <a:spcPts val="280"/>
                        </a:spcBef>
                        <a:spcAft>
                          <a:spcPts val="0"/>
                        </a:spcAft>
                        <a:buClrTx/>
                        <a:buSzTx/>
                        <a:buFontTx/>
                        <a:buNone/>
                        <a:tabLst/>
                        <a:defRPr/>
                      </a:pPr>
                      <a:r>
                        <a:rPr lang="sk-SK" sz="900" noProof="0" err="1">
                          <a:latin typeface="Avenir-Book"/>
                          <a:cs typeface="Avenir-Book"/>
                        </a:rPr>
                        <a:t>ER.Pos</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lvl="0" indent="0" algn="l" eaLnBrk="1" fontAlgn="auto" latinLnBrk="0" hangingPunct="1">
                        <a:lnSpc>
                          <a:spcPct val="100000"/>
                        </a:lnSpc>
                        <a:spcBef>
                          <a:spcPts val="0"/>
                        </a:spcBef>
                        <a:spcAft>
                          <a:spcPts val="0"/>
                        </a:spcAft>
                        <a:buClrTx/>
                        <a:buSzTx/>
                        <a:buFontTx/>
                        <a:buNone/>
                      </a:pPr>
                      <a:r>
                        <a:rPr lang="en-US" sz="800" b="0" noProof="0">
                          <a:latin typeface="Avenir-Book"/>
                          <a:cs typeface="Avenir-Book"/>
                        </a:rPr>
                        <a:t>Chemosensitivity gene signature predicting pathological complete response in ER-positive (ER+) patients after </a:t>
                      </a:r>
                      <a:r>
                        <a:rPr lang="en-US" sz="800" b="0" noProof="0" err="1">
                          <a:latin typeface="Avenir-Book"/>
                          <a:cs typeface="Avenir-Book"/>
                        </a:rPr>
                        <a:t>taxane</a:t>
                      </a:r>
                      <a:r>
                        <a:rPr lang="en-US" sz="800" b="0" noProof="0">
                          <a:latin typeface="Avenir-Book"/>
                          <a:cs typeface="Avenir-Book"/>
                        </a:rPr>
                        <a:t>-anthracycline chemotherapy </a:t>
                      </a:r>
                      <a:r>
                        <a:rPr lang="en-US" sz="800" b="0" baseline="30000" noProof="0">
                          <a:latin typeface="Avenir-Book"/>
                          <a:cs typeface="Avenir-Book"/>
                        </a:rPr>
                        <a:t>21</a:t>
                      </a:r>
                      <a:r>
                        <a:rPr lang="en-US" sz="800" b="0" noProof="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34186104"/>
                  </a:ext>
                </a:extLst>
              </a:tr>
            </a:tbl>
          </a:graphicData>
        </a:graphic>
      </p:graphicFrame>
      <p:sp>
        <p:nvSpPr>
          <p:cNvPr id="2" name="TextBox 1">
            <a:extLst>
              <a:ext uri="{FF2B5EF4-FFF2-40B4-BE49-F238E27FC236}">
                <a16:creationId xmlns:a16="http://schemas.microsoft.com/office/drawing/2014/main" id="{0073AFB7-1731-A15F-1CFA-2C5C033C2AF3}"/>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7" name="object 61">
            <a:extLst>
              <a:ext uri="{FF2B5EF4-FFF2-40B4-BE49-F238E27FC236}">
                <a16:creationId xmlns:a16="http://schemas.microsoft.com/office/drawing/2014/main" id="{4F4912F8-811E-5A37-9562-C45D5A3E0C5D}"/>
              </a:ext>
            </a:extLst>
          </p:cNvPr>
          <p:cNvGraphicFramePr>
            <a:graphicFrameLocks noGrp="1"/>
          </p:cNvGraphicFramePr>
          <p:nvPr>
            <p:extLst>
              <p:ext uri="{D42A27DB-BD31-4B8C-83A1-F6EECF244321}">
                <p14:modId xmlns:p14="http://schemas.microsoft.com/office/powerpoint/2010/main" val="2122283915"/>
              </p:ext>
            </p:extLst>
          </p:nvPr>
        </p:nvGraphicFramePr>
        <p:xfrm>
          <a:off x="231757" y="622300"/>
          <a:ext cx="7104680" cy="8525408"/>
        </p:xfrm>
        <a:graphic>
          <a:graphicData uri="http://schemas.openxmlformats.org/drawingml/2006/table">
            <a:tbl>
              <a:tblPr firstRow="1" bandRow="1">
                <a:tableStyleId>{2D5ABB26-0587-4C30-8999-92F81FD0307C}</a:tableStyleId>
              </a:tblPr>
              <a:tblGrid>
                <a:gridCol w="1093594">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3413918">
                  <a:extLst>
                    <a:ext uri="{9D8B030D-6E8A-4147-A177-3AD203B41FA5}">
                      <a16:colId xmlns:a16="http://schemas.microsoft.com/office/drawing/2014/main" val="2475545005"/>
                    </a:ext>
                  </a:extLst>
                </a:gridCol>
                <a:gridCol w="799200">
                  <a:extLst>
                    <a:ext uri="{9D8B030D-6E8A-4147-A177-3AD203B41FA5}">
                      <a16:colId xmlns:a16="http://schemas.microsoft.com/office/drawing/2014/main" val="1046214682"/>
                    </a:ext>
                  </a:extLst>
                </a:gridCol>
                <a:gridCol w="807368">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dirty="0">
                          <a:solidFill>
                            <a:schemeClr val="bg1"/>
                          </a:solidFill>
                          <a:latin typeface="Avenir-Heavy"/>
                          <a:cs typeface="Avenir-Heavy"/>
                        </a:rPr>
                        <a:t>Treatment type</a:t>
                      </a:r>
                      <a:r>
                        <a:rPr lang="sk-SK" sz="1000" b="1" spc="-10" noProof="0" dirty="0">
                          <a:solidFill>
                            <a:schemeClr val="bg1"/>
                          </a:solidFill>
                          <a:latin typeface="Avenir-Heavy"/>
                          <a:cs typeface="Avenir-Heavy"/>
                        </a:rPr>
                        <a:t>/ </a:t>
                      </a:r>
                      <a:r>
                        <a:rPr lang="en-US" sz="1000" b="1" spc="-10" noProof="0" dirty="0">
                          <a:solidFill>
                            <a:schemeClr val="bg1"/>
                          </a:solidFill>
                          <a:latin typeface="Avenir-Heavy"/>
                          <a:cs typeface="Avenir-Heavy"/>
                        </a:rPr>
                        <a:t>Pathway</a:t>
                      </a:r>
                      <a:endParaRPr lang="sk-SK" sz="1000" noProof="0" dirty="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dirty="0">
                          <a:solidFill>
                            <a:srgbClr val="FFFFFF"/>
                          </a:solidFill>
                          <a:latin typeface="Avenir-Heavy"/>
                          <a:cs typeface="Avenir-Heavy"/>
                        </a:rPr>
                        <a:t>Gene signature</a:t>
                      </a:r>
                      <a:endParaRPr lang="sk-SK" sz="1000" b="1" spc="-20" noProof="0" dirty="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Description</a:t>
                      </a:r>
                      <a:endParaRPr lang="sk-SK" sz="1000" noProof="0" dirty="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8">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en-US" sz="900" b="1" noProof="0" dirty="0">
                          <a:latin typeface="Avenir-Heavy"/>
                          <a:cs typeface="Avenir-Heavy"/>
                        </a:rPr>
                        <a:t>Immune system</a:t>
                      </a:r>
                      <a:endParaRPr lang="sk-SK" sz="900" b="1" noProof="0" dirty="0">
                        <a:latin typeface="Avenir-Heavy"/>
                        <a:cs typeface="Avenir-Heavy"/>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DEADB"/>
                    </a:solidFill>
                  </a:tcPr>
                </a:tc>
                <a:tc>
                  <a:txBody>
                    <a:bodyPr/>
                    <a:lstStyle/>
                    <a:p>
                      <a:pPr algn="l">
                        <a:lnSpc>
                          <a:spcPct val="100000"/>
                        </a:lnSpc>
                        <a:spcBef>
                          <a:spcPts val="280"/>
                        </a:spcBef>
                      </a:pPr>
                      <a:r>
                        <a:rPr lang="sk-SK" sz="900" noProof="0" dirty="0">
                          <a:latin typeface="Avenir-Book"/>
                          <a:cs typeface="Avenir-Book"/>
                        </a:rPr>
                        <a:t>PDCD1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PDCD1 codes for the immune checkpoint marker PD-1. PD-1 is the target of pembrolizumab (Keytruda), an immunotherapy approved for the first-line treatment of metastatic TNBC.</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19953312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a:lnSpc>
                          <a:spcPct val="100000"/>
                        </a:lnSpc>
                        <a:spcBef>
                          <a:spcPts val="280"/>
                        </a:spcBef>
                      </a:pPr>
                      <a:r>
                        <a:rPr lang="sk-SK" sz="900" noProof="0" dirty="0">
                          <a:latin typeface="Avenir-Book"/>
                          <a:cs typeface="Avenir-Book"/>
                        </a:rPr>
                        <a:t>CD274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CD274 codes for the immune checkpoint marker PD-L1. PD-L1 is the target of atezolizumab (</a:t>
                      </a:r>
                      <a:r>
                        <a:rPr lang="en-US" sz="800" b="0" noProof="0" dirty="0" err="1">
                          <a:latin typeface="Avenir-Book"/>
                          <a:cs typeface="Avenir-Book"/>
                        </a:rPr>
                        <a:t>Tecentriq</a:t>
                      </a:r>
                      <a:r>
                        <a:rPr lang="en-US" sz="800" b="0" noProof="0" dirty="0">
                          <a:latin typeface="Avenir-Book"/>
                          <a:cs typeface="Avenir-Book"/>
                        </a:rPr>
                        <a:t>), an immunotherapy approved for  approved for the first-line treatment of metastatic TNBC.</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230735126"/>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a:lnSpc>
                          <a:spcPct val="100000"/>
                        </a:lnSpc>
                        <a:spcBef>
                          <a:spcPts val="280"/>
                        </a:spcBef>
                      </a:pPr>
                      <a:r>
                        <a:rPr lang="sk-SK" sz="900" noProof="0" dirty="0">
                          <a:latin typeface="Avenir-Book"/>
                          <a:cs typeface="Avenir-Book"/>
                        </a:rPr>
                        <a:t>CTLA4</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err="1">
                          <a:latin typeface="Avenir-Book"/>
                          <a:cs typeface="Avenir-Book"/>
                        </a:rPr>
                        <a:t>Cytotoxic</a:t>
                      </a:r>
                      <a:r>
                        <a:rPr lang="sk-SK" sz="800" b="0" noProof="0" dirty="0">
                          <a:latin typeface="Avenir-Book"/>
                          <a:cs typeface="Avenir-Book"/>
                        </a:rPr>
                        <a:t> T </a:t>
                      </a:r>
                      <a:r>
                        <a:rPr lang="sk-SK" sz="800" b="0" noProof="0" dirty="0" err="1">
                          <a:latin typeface="Avenir-Book"/>
                          <a:cs typeface="Avenir-Book"/>
                        </a:rPr>
                        <a:t>lymphocyte-associated</a:t>
                      </a:r>
                      <a:r>
                        <a:rPr lang="sk-SK" sz="800" b="0" noProof="0" dirty="0">
                          <a:latin typeface="Avenir-Book"/>
                          <a:cs typeface="Avenir-Book"/>
                        </a:rPr>
                        <a:t> </a:t>
                      </a:r>
                      <a:r>
                        <a:rPr lang="sk-SK" sz="800" b="0" noProof="0" dirty="0" err="1">
                          <a:latin typeface="Avenir-Book"/>
                          <a:cs typeface="Avenir-Book"/>
                        </a:rPr>
                        <a:t>antigen</a:t>
                      </a:r>
                      <a:r>
                        <a:rPr lang="sk-SK" sz="800" b="0" noProof="0" dirty="0">
                          <a:latin typeface="Avenir-Book"/>
                          <a:cs typeface="Avenir-Book"/>
                        </a:rPr>
                        <a:t> 4 (CTLA4) </a:t>
                      </a:r>
                      <a:r>
                        <a:rPr lang="sk-SK" sz="800" b="0" noProof="0" dirty="0" err="1">
                          <a:latin typeface="Avenir-Book"/>
                          <a:cs typeface="Avenir-Book"/>
                        </a:rPr>
                        <a:t>is</a:t>
                      </a:r>
                      <a:r>
                        <a:rPr lang="sk-SK" sz="800" b="0" noProof="0" dirty="0">
                          <a:latin typeface="Avenir-Book"/>
                          <a:cs typeface="Avenir-Book"/>
                        </a:rPr>
                        <a:t> </a:t>
                      </a:r>
                      <a:r>
                        <a:rPr lang="sk-SK" sz="800" b="0" noProof="0" dirty="0" err="1">
                          <a:latin typeface="Avenir-Book"/>
                          <a:cs typeface="Avenir-Book"/>
                        </a:rPr>
                        <a:t>an</a:t>
                      </a:r>
                      <a:r>
                        <a:rPr lang="sk-SK" sz="800" b="0" noProof="0" dirty="0">
                          <a:latin typeface="Avenir-Book"/>
                          <a:cs typeface="Avenir-Book"/>
                        </a:rPr>
                        <a:t> </a:t>
                      </a:r>
                      <a:r>
                        <a:rPr lang="sk-SK" sz="800" b="0" noProof="0" dirty="0" err="1">
                          <a:latin typeface="Avenir-Book"/>
                          <a:cs typeface="Avenir-Book"/>
                        </a:rPr>
                        <a:t>immune</a:t>
                      </a:r>
                      <a:r>
                        <a:rPr lang="sk-SK" sz="800" b="0" noProof="0" dirty="0">
                          <a:latin typeface="Avenir-Book"/>
                          <a:cs typeface="Avenir-Book"/>
                        </a:rPr>
                        <a:t> </a:t>
                      </a:r>
                      <a:r>
                        <a:rPr lang="sk-SK" sz="800" b="0" noProof="0" dirty="0" err="1">
                          <a:latin typeface="Avenir-Book"/>
                          <a:cs typeface="Avenir-Book"/>
                        </a:rPr>
                        <a:t>checkpoint</a:t>
                      </a:r>
                      <a:r>
                        <a:rPr lang="sk-SK" sz="800" b="0" noProof="0" dirty="0">
                          <a:latin typeface="Avenir-Book"/>
                          <a:cs typeface="Avenir-Book"/>
                        </a:rPr>
                        <a:t> marker.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51194416"/>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dirty="0">
                          <a:solidFill>
                            <a:srgbClr val="000000"/>
                          </a:solidFill>
                          <a:effectLst/>
                          <a:latin typeface="Avenir-Book"/>
                        </a:rPr>
                        <a:t>Module5_</a:t>
                      </a:r>
                      <a:br>
                        <a:rPr lang="sk-SK" sz="900" b="0" i="0" u="none" strike="noStrike" noProof="0" dirty="0">
                          <a:solidFill>
                            <a:srgbClr val="000000"/>
                          </a:solidFill>
                          <a:effectLst/>
                          <a:latin typeface="Avenir-Book"/>
                        </a:rPr>
                      </a:br>
                      <a:r>
                        <a:rPr lang="sk-SK" sz="900" b="0" i="0" u="none" strike="noStrike" noProof="0" dirty="0" err="1">
                          <a:solidFill>
                            <a:srgbClr val="000000"/>
                          </a:solidFill>
                          <a:effectLst/>
                          <a:latin typeface="Avenir-Book"/>
                        </a:rPr>
                        <a:t>TcellBcell</a:t>
                      </a:r>
                      <a:endParaRPr lang="sk-SK" sz="900" b="0" i="0" u="none" strike="noStrike" noProof="0" dirty="0">
                        <a:solidFill>
                          <a:srgbClr val="000000"/>
                        </a:solidFill>
                        <a:effectLst/>
                        <a:latin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rowSpan="5">
                  <a:txBody>
                    <a:bodyPr/>
                    <a:lstStyle/>
                    <a:p>
                      <a:pPr algn="l">
                        <a:lnSpc>
                          <a:spcPct val="100000"/>
                        </a:lnSpc>
                        <a:spcBef>
                          <a:spcPts val="0"/>
                        </a:spcBef>
                      </a:pPr>
                      <a:r>
                        <a:rPr lang="en-US" sz="800" b="0" noProof="0" dirty="0">
                          <a:latin typeface="Avenir-Book"/>
                          <a:cs typeface="Avenir-Book"/>
                        </a:rPr>
                        <a:t>Immune signatures predictive of response to pembrolizumab in TNBC patients enrolled in (I-SPY2 trial) </a:t>
                      </a:r>
                      <a:r>
                        <a:rPr lang="en-US" sz="800" b="0" baseline="30000" noProof="0" dirty="0">
                          <a:latin typeface="Avenir-Book"/>
                          <a:cs typeface="Avenir-Book"/>
                        </a:rPr>
                        <a:t>13</a:t>
                      </a:r>
                      <a:r>
                        <a:rPr lang="en-US" sz="800" b="0" noProof="0" dirty="0">
                          <a:latin typeface="Avenir-Book"/>
                          <a:cs typeface="Avenir-Book"/>
                        </a:rPr>
                        <a:t>. </a:t>
                      </a:r>
                      <a:r>
                        <a:rPr lang="sk-SK" sz="800" b="0" noProof="0" dirty="0" err="1">
                          <a:latin typeface="Avenir-Book"/>
                          <a:cs typeface="Avenir-Book"/>
                        </a:rPr>
                        <a:t>All</a:t>
                      </a:r>
                      <a:r>
                        <a:rPr lang="sk-SK" sz="800" b="0" noProof="0" dirty="0">
                          <a:latin typeface="Avenir-Book"/>
                          <a:cs typeface="Avenir-Book"/>
                        </a:rPr>
                        <a:t> </a:t>
                      </a:r>
                      <a:r>
                        <a:rPr lang="sk-SK" sz="800" b="0" noProof="0" dirty="0" err="1">
                          <a:latin typeface="Avenir-Book"/>
                          <a:cs typeface="Avenir-Book"/>
                        </a:rPr>
                        <a:t>signatures</a:t>
                      </a:r>
                      <a:r>
                        <a:rPr lang="sk-SK" sz="800" b="0" noProof="0" dirty="0">
                          <a:latin typeface="Avenir-Book"/>
                          <a:cs typeface="Avenir-Book"/>
                        </a:rPr>
                        <a:t>, </a:t>
                      </a:r>
                      <a:r>
                        <a:rPr lang="sk-SK" sz="800" b="0" noProof="0" dirty="0" err="1">
                          <a:latin typeface="Avenir-Book"/>
                          <a:cs typeface="Avenir-Book"/>
                        </a:rPr>
                        <a:t>with</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exception</a:t>
                      </a:r>
                      <a:r>
                        <a:rPr lang="sk-SK" sz="800" b="0" noProof="0" dirty="0">
                          <a:latin typeface="Avenir-Book"/>
                          <a:cs typeface="Avenir-Book"/>
                        </a:rPr>
                        <a:t> of </a:t>
                      </a:r>
                      <a:r>
                        <a:rPr lang="sk-SK" sz="800" b="0" noProof="0" dirty="0" err="1">
                          <a:latin typeface="Avenir-Book"/>
                          <a:cs typeface="Avenir-Book"/>
                        </a:rPr>
                        <a:t>Mast_cells</a:t>
                      </a:r>
                      <a:r>
                        <a:rPr lang="sk-SK" sz="800" b="0" noProof="0" dirty="0">
                          <a:latin typeface="Avenir-Book"/>
                          <a:cs typeface="Avenir-Book"/>
                        </a:rPr>
                        <a:t>, </a:t>
                      </a:r>
                      <a:r>
                        <a:rPr lang="sk-SK" sz="800" b="0" noProof="0" dirty="0" err="1">
                          <a:latin typeface="Avenir-Book"/>
                          <a:cs typeface="Avenir-Book"/>
                        </a:rPr>
                        <a:t>were</a:t>
                      </a:r>
                      <a:r>
                        <a:rPr lang="sk-SK" sz="800" b="0" noProof="0" dirty="0">
                          <a:latin typeface="Avenir-Book"/>
                          <a:cs typeface="Avenir-Book"/>
                        </a:rPr>
                        <a:t> </a:t>
                      </a:r>
                      <a:r>
                        <a:rPr lang="sk-SK" sz="800" b="0" noProof="0" dirty="0" err="1">
                          <a:latin typeface="Avenir-Book"/>
                          <a:cs typeface="Avenir-Book"/>
                        </a:rPr>
                        <a:t>associated</a:t>
                      </a:r>
                      <a:r>
                        <a:rPr lang="sk-SK" sz="800" b="0" noProof="0" dirty="0">
                          <a:latin typeface="Avenir-Book"/>
                          <a:cs typeface="Avenir-Book"/>
                        </a:rPr>
                        <a:t> </a:t>
                      </a:r>
                      <a:r>
                        <a:rPr lang="sk-SK" sz="800" b="0" noProof="0" dirty="0" err="1">
                          <a:latin typeface="Avenir-Book"/>
                          <a:cs typeface="Avenir-Book"/>
                        </a:rPr>
                        <a:t>with</a:t>
                      </a:r>
                      <a:r>
                        <a:rPr lang="sk-SK" sz="800" b="0" noProof="0" dirty="0">
                          <a:latin typeface="Avenir-Book"/>
                          <a:cs typeface="Avenir-Book"/>
                        </a:rPr>
                        <a:t> </a:t>
                      </a:r>
                      <a:r>
                        <a:rPr lang="sk-SK" sz="800" b="0" noProof="0" dirty="0" err="1">
                          <a:latin typeface="Avenir-Book"/>
                          <a:cs typeface="Avenir-Book"/>
                        </a:rPr>
                        <a:t>increased</a:t>
                      </a:r>
                      <a:r>
                        <a:rPr lang="sk-SK" sz="800" b="0" noProof="0" dirty="0">
                          <a:latin typeface="Avenir-Book"/>
                          <a:cs typeface="Avenir-Book"/>
                        </a:rPr>
                        <a:t> </a:t>
                      </a:r>
                      <a:r>
                        <a:rPr lang="sk-SK" sz="800" b="0" noProof="0" dirty="0" err="1">
                          <a:latin typeface="Avenir-Book"/>
                          <a:cs typeface="Avenir-Book"/>
                        </a:rPr>
                        <a:t>probability</a:t>
                      </a:r>
                      <a:r>
                        <a:rPr lang="sk-SK" sz="800" b="0" noProof="0" dirty="0">
                          <a:latin typeface="Avenir-Book"/>
                          <a:cs typeface="Avenir-Book"/>
                        </a:rPr>
                        <a:t> of </a:t>
                      </a:r>
                      <a:r>
                        <a:rPr lang="sk-SK" sz="800" b="0" noProof="0" dirty="0" err="1">
                          <a:latin typeface="Avenir-Book"/>
                          <a:cs typeface="Avenir-Book"/>
                        </a:rPr>
                        <a:t>achieving</a:t>
                      </a:r>
                      <a:r>
                        <a:rPr lang="sk-SK" sz="800" b="0" noProof="0" dirty="0">
                          <a:latin typeface="Avenir-Book"/>
                          <a:cs typeface="Avenir-Book"/>
                        </a:rPr>
                        <a:t> </a:t>
                      </a:r>
                      <a:r>
                        <a:rPr lang="sk-SK" sz="800" b="0" noProof="0" dirty="0" err="1">
                          <a:latin typeface="Avenir-Book"/>
                          <a:cs typeface="Avenir-Book"/>
                        </a:rPr>
                        <a:t>pathol</a:t>
                      </a:r>
                      <a:r>
                        <a:rPr lang="en-US" sz="800" b="0" noProof="0" dirty="0">
                          <a:latin typeface="Avenir-Book"/>
                          <a:cs typeface="Avenir-Book"/>
                        </a:rPr>
                        <a:t>o</a:t>
                      </a:r>
                      <a:r>
                        <a:rPr lang="sk-SK" sz="800" b="0" noProof="0" dirty="0" err="1">
                          <a:latin typeface="Avenir-Book"/>
                          <a:cs typeface="Avenir-Book"/>
                        </a:rPr>
                        <a:t>gical</a:t>
                      </a:r>
                      <a:r>
                        <a:rPr lang="sk-SK" sz="800" b="0" noProof="0" dirty="0">
                          <a:latin typeface="Avenir-Book"/>
                          <a:cs typeface="Avenir-Book"/>
                        </a:rPr>
                        <a:t> </a:t>
                      </a:r>
                      <a:r>
                        <a:rPr lang="sk-SK" sz="800" b="0" noProof="0" dirty="0" err="1">
                          <a:latin typeface="Avenir-Book"/>
                          <a:cs typeface="Avenir-Book"/>
                        </a:rPr>
                        <a:t>complete</a:t>
                      </a:r>
                      <a:r>
                        <a:rPr lang="sk-SK" sz="800" b="0" noProof="0" dirty="0">
                          <a:latin typeface="Avenir-Book"/>
                          <a:cs typeface="Avenir-Book"/>
                        </a:rPr>
                        <a:t> </a:t>
                      </a:r>
                      <a:r>
                        <a:rPr lang="sk-SK" sz="800" b="0" noProof="0" dirty="0" err="1">
                          <a:latin typeface="Avenir-Book"/>
                          <a:cs typeface="Avenir-Book"/>
                        </a:rPr>
                        <a:t>response</a:t>
                      </a:r>
                      <a:r>
                        <a:rPr lang="sk-SK" sz="800" b="0" noProof="0" dirty="0">
                          <a:latin typeface="Avenir-Book"/>
                          <a:cs typeface="Avenir-Book"/>
                        </a:rPr>
                        <a:t>.</a:t>
                      </a:r>
                    </a:p>
                    <a:p>
                      <a:pPr algn="l">
                        <a:lnSpc>
                          <a:spcPct val="100000"/>
                        </a:lnSpc>
                        <a:spcBef>
                          <a:spcPts val="0"/>
                        </a:spcBef>
                      </a:pP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390623632"/>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A2C80">
                        <a:alpha val="50196"/>
                      </a:srgbClr>
                    </a:solidFill>
                  </a:tcPr>
                </a:tc>
                <a:tc>
                  <a:txBody>
                    <a:bodyPr/>
                    <a:lstStyle/>
                    <a:p>
                      <a:pPr algn="l" fontAlgn="t"/>
                      <a:r>
                        <a:rPr lang="sk-SK" sz="900" b="0" i="0" u="none" strike="noStrike" noProof="0" dirty="0">
                          <a:solidFill>
                            <a:srgbClr val="000000"/>
                          </a:solidFill>
                          <a:effectLst/>
                          <a:latin typeface="Avenir-Book"/>
                        </a:rPr>
                        <a:t>Chemokine12</a:t>
                      </a: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805017568"/>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dirty="0">
                          <a:solidFill>
                            <a:srgbClr val="000000"/>
                          </a:solidFill>
                          <a:effectLst/>
                          <a:latin typeface="Avenir-Book"/>
                        </a:rPr>
                        <a:t>STAT1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900" noProof="0">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40996103"/>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A2C80">
                        <a:alpha val="50196"/>
                      </a:srgbClr>
                    </a:solidFill>
                  </a:tcPr>
                </a:tc>
                <a:tc>
                  <a:txBody>
                    <a:bodyPr/>
                    <a:lstStyle/>
                    <a:p>
                      <a:pPr algn="l" fontAlgn="t"/>
                      <a:r>
                        <a:rPr lang="sk-SK" sz="900" b="0" i="0" u="none" strike="noStrike" noProof="0" err="1">
                          <a:solidFill>
                            <a:srgbClr val="000000"/>
                          </a:solidFill>
                          <a:effectLst/>
                          <a:latin typeface="Avenir-Book"/>
                        </a:rPr>
                        <a:t>Dendritic_cells</a:t>
                      </a:r>
                      <a:endParaRPr lang="sk-SK" sz="900" b="0" i="0" u="none" strike="noStrike" noProof="0">
                        <a:solidFill>
                          <a:srgbClr val="000000"/>
                        </a:solidFill>
                        <a:effectLst/>
                        <a:latin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903174076"/>
                  </a:ext>
                </a:extLst>
              </a:tr>
              <a:tr h="270000">
                <a:tc vMerge="1">
                  <a:txBody>
                    <a:bodyPr/>
                    <a:lstStyle/>
                    <a:p>
                      <a:pPr marL="0" marR="0" lvl="0" indent="0" algn="l" defTabSz="914400" eaLnBrk="1" fontAlgn="auto" latinLnBrk="0" hangingPunct="1">
                        <a:lnSpc>
                          <a:spcPct val="100000"/>
                        </a:lnSpc>
                        <a:spcBef>
                          <a:spcPts val="280"/>
                        </a:spcBef>
                        <a:spcAft>
                          <a:spcPts val="0"/>
                        </a:spcAft>
                        <a:buClrTx/>
                        <a:buSzTx/>
                        <a:buFontTx/>
                        <a:buNone/>
                        <a:tabLst/>
                        <a:defRPr/>
                      </a:pPr>
                      <a:endParaRPr lang="sk-SK" sz="900" b="1" noProof="0">
                        <a:latin typeface="Avenir-Book"/>
                        <a:cs typeface="Avenir-Heavy"/>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err="1">
                          <a:solidFill>
                            <a:srgbClr val="000000"/>
                          </a:solidFill>
                          <a:effectLst/>
                          <a:latin typeface="Avenir-Book"/>
                        </a:rPr>
                        <a:t>Mast_cells</a:t>
                      </a:r>
                      <a:endParaRPr lang="sk-SK" sz="900" b="0" i="0" u="none" strike="noStrike" noProof="0">
                        <a:solidFill>
                          <a:srgbClr val="000000"/>
                        </a:solidFill>
                        <a:effectLst/>
                        <a:latin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vMerge="1">
                  <a:txBody>
                    <a:bodyPr/>
                    <a:lstStyle/>
                    <a:p>
                      <a:pPr algn="l">
                        <a:lnSpc>
                          <a:spcPct val="100000"/>
                        </a:lnSpc>
                        <a:spcBef>
                          <a:spcPts val="0"/>
                        </a:spcBef>
                      </a:pPr>
                      <a:endParaRPr lang="sk-SK" sz="850" noProof="0">
                        <a:latin typeface="Avenir-Book"/>
                        <a:cs typeface="Avenir-Book"/>
                      </a:endParaRPr>
                    </a:p>
                  </a:txBody>
                  <a:tcPr anchor="ctr">
                    <a:lnL w="6350" cap="flat" cmpd="sng" algn="ctr">
                      <a:solidFill>
                        <a:srgbClr val="00627E"/>
                      </a:solidFill>
                      <a:prstDash val="solid"/>
                      <a:round/>
                      <a:headEnd type="none" w="med" len="med"/>
                      <a:tailEnd type="none" w="med" len="med"/>
                    </a:lnL>
                    <a:lnR w="6350" cap="flat" cmpd="sng" algn="ctr">
                      <a:solidFill>
                        <a:srgbClr val="00627E"/>
                      </a:solidFill>
                      <a:prstDash val="solid"/>
                      <a:round/>
                      <a:headEnd type="none" w="med" len="med"/>
                      <a:tailEnd type="none" w="med" len="med"/>
                    </a:lnR>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536376515"/>
                  </a:ext>
                </a:extLst>
              </a:tr>
              <a:tr h="270000">
                <a:tc>
                  <a:txBody>
                    <a:bodyPr/>
                    <a:lstStyle/>
                    <a:p>
                      <a:pPr algn="l">
                        <a:lnSpc>
                          <a:spcPct val="100000"/>
                        </a:lnSpc>
                        <a:spcBef>
                          <a:spcPts val="280"/>
                        </a:spcBef>
                      </a:pPr>
                      <a:r>
                        <a:rPr lang="en-US" sz="900" b="1" noProof="0" dirty="0">
                          <a:latin typeface="Avenir-Heavy"/>
                          <a:cs typeface="Avenir-Book"/>
                        </a:rPr>
                        <a:t>DNA damage and repair</a:t>
                      </a:r>
                      <a:endParaRPr lang="sk-SK" sz="900" b="1" noProof="0" dirty="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8ACDCF"/>
                    </a:solidFill>
                  </a:tcPr>
                </a:tc>
                <a:tc>
                  <a:txBody>
                    <a:bodyPr/>
                    <a:lstStyle/>
                    <a:p>
                      <a:pPr algn="l">
                        <a:lnSpc>
                          <a:spcPct val="100000"/>
                        </a:lnSpc>
                        <a:spcBef>
                          <a:spcPts val="280"/>
                        </a:spcBef>
                      </a:pPr>
                      <a:r>
                        <a:rPr lang="sk-SK" sz="900" noProof="0" err="1">
                          <a:latin typeface="Avenir-Book"/>
                          <a:cs typeface="Avenir-Book"/>
                        </a:rPr>
                        <a:t>VCpred_TN</a:t>
                      </a: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DNA damage repair / immune signature predictive of response to veliparib (PARP inhibitor) and carboplatin (I-SPY2 trial) </a:t>
                      </a:r>
                      <a:r>
                        <a:rPr lang="en-US" sz="800" b="0" baseline="30000" noProof="0" dirty="0">
                          <a:latin typeface="Avenir-Book"/>
                          <a:cs typeface="Avenir-Book"/>
                        </a:rPr>
                        <a:t>13</a:t>
                      </a:r>
                      <a:r>
                        <a:rPr lang="en-US" sz="800" b="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682531229"/>
                  </a:ext>
                </a:extLst>
              </a:tr>
              <a:tr h="270000">
                <a:tc rowSpan="2">
                  <a:txBody>
                    <a:bodyPr/>
                    <a:lstStyle/>
                    <a:p>
                      <a:pPr algn="l">
                        <a:lnSpc>
                          <a:spcPct val="100000"/>
                        </a:lnSpc>
                        <a:spcBef>
                          <a:spcPts val="280"/>
                        </a:spcBef>
                      </a:pPr>
                      <a:r>
                        <a:rPr lang="en-US" sz="900" b="1" noProof="0" dirty="0">
                          <a:latin typeface="Avenir-Heavy"/>
                          <a:cs typeface="Avenir-Book"/>
                        </a:rPr>
                        <a:t>Angiogenesis</a:t>
                      </a:r>
                      <a:r>
                        <a:rPr lang="sk-SK" sz="900" b="1" noProof="0" dirty="0">
                          <a:latin typeface="Avenir-Heavy"/>
                          <a:cs typeface="Avenir-Book"/>
                        </a:rPr>
                        <a:t>/ </a:t>
                      </a:r>
                      <a:r>
                        <a:rPr lang="sk-SK" sz="900" b="1" noProof="0" dirty="0" err="1">
                          <a:latin typeface="Avenir-Heavy"/>
                          <a:cs typeface="Avenir-Book"/>
                        </a:rPr>
                        <a:t>hypoxia</a:t>
                      </a:r>
                      <a:endParaRPr lang="sk-SK" sz="900" b="1" noProof="0" dirty="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3EFF6"/>
                    </a:solidFill>
                  </a:tcPr>
                </a:tc>
                <a:tc>
                  <a:txBody>
                    <a:bodyPr/>
                    <a:lstStyle/>
                    <a:p>
                      <a:pPr algn="l" fontAlgn="t"/>
                      <a:r>
                        <a:rPr lang="sk-SK" sz="900" b="0" i="0" u="none" strike="noStrike" noProof="0" dirty="0">
                          <a:solidFill>
                            <a:srgbClr val="000000"/>
                          </a:solidFill>
                          <a:effectLst/>
                          <a:latin typeface="Avenir-Book"/>
                        </a:rPr>
                        <a:t>VEGFA</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a:latin typeface="Avenir-Book"/>
                          <a:cs typeface="Avenir-Book"/>
                        </a:rPr>
                        <a:t>A </a:t>
                      </a:r>
                      <a:r>
                        <a:rPr lang="sk-SK" sz="800" b="0" noProof="0" dirty="0" err="1">
                          <a:latin typeface="Avenir-Book"/>
                          <a:cs typeface="Avenir-Book"/>
                        </a:rPr>
                        <a:t>gene</a:t>
                      </a:r>
                      <a:r>
                        <a:rPr lang="sk-SK" sz="800" b="0" noProof="0" dirty="0">
                          <a:latin typeface="Avenir-Book"/>
                          <a:cs typeface="Avenir-Book"/>
                        </a:rPr>
                        <a:t> </a:t>
                      </a:r>
                      <a:r>
                        <a:rPr lang="sk-SK" sz="800" b="0" noProof="0" dirty="0" err="1">
                          <a:latin typeface="Avenir-Book"/>
                          <a:cs typeface="Avenir-Book"/>
                        </a:rPr>
                        <a:t>coding</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vascular</a:t>
                      </a:r>
                      <a:r>
                        <a:rPr lang="sk-SK" sz="800" b="0" noProof="0" dirty="0">
                          <a:latin typeface="Avenir-Book"/>
                          <a:cs typeface="Avenir-Book"/>
                        </a:rPr>
                        <a:t> </a:t>
                      </a:r>
                      <a:r>
                        <a:rPr lang="sk-SK" sz="800" b="0" noProof="0" dirty="0" err="1">
                          <a:latin typeface="Avenir-Book"/>
                          <a:cs typeface="Avenir-Book"/>
                        </a:rPr>
                        <a:t>endothelial</a:t>
                      </a:r>
                      <a:r>
                        <a:rPr lang="sk-SK" sz="800" b="0" noProof="0" dirty="0">
                          <a:latin typeface="Avenir-Book"/>
                          <a:cs typeface="Avenir-Book"/>
                        </a:rPr>
                        <a:t> </a:t>
                      </a:r>
                      <a:r>
                        <a:rPr lang="sk-SK" sz="800" b="0" noProof="0" dirty="0" err="1">
                          <a:latin typeface="Avenir-Book"/>
                          <a:cs typeface="Avenir-Book"/>
                        </a:rPr>
                        <a:t>growth</a:t>
                      </a:r>
                      <a:r>
                        <a:rPr lang="sk-SK" sz="800" b="0" noProof="0" dirty="0">
                          <a:latin typeface="Avenir-Book"/>
                          <a:cs typeface="Avenir-Book"/>
                        </a:rPr>
                        <a:t> </a:t>
                      </a:r>
                      <a:r>
                        <a:rPr lang="sk-SK" sz="800" b="0" noProof="0" dirty="0" err="1">
                          <a:latin typeface="Avenir-Book"/>
                          <a:cs typeface="Avenir-Book"/>
                        </a:rPr>
                        <a:t>factor</a:t>
                      </a:r>
                      <a:r>
                        <a:rPr lang="sk-SK" sz="800" b="0" noProof="0" dirty="0">
                          <a:latin typeface="Avenir-Book"/>
                          <a:cs typeface="Avenir-Book"/>
                        </a:rPr>
                        <a:t>, a </a:t>
                      </a:r>
                      <a:r>
                        <a:rPr lang="sk-SK" sz="800" b="0" noProof="0" dirty="0" err="1">
                          <a:latin typeface="Avenir-Book"/>
                          <a:cs typeface="Avenir-Book"/>
                        </a:rPr>
                        <a:t>protein</a:t>
                      </a:r>
                      <a:r>
                        <a:rPr lang="sk-SK" sz="800" b="0" noProof="0" dirty="0">
                          <a:latin typeface="Avenir-Book"/>
                          <a:cs typeface="Avenir-Book"/>
                        </a:rPr>
                        <a:t> </a:t>
                      </a:r>
                      <a:r>
                        <a:rPr lang="sk-SK" sz="800" b="0" noProof="0" dirty="0" err="1">
                          <a:latin typeface="Avenir-Book"/>
                          <a:cs typeface="Avenir-Book"/>
                        </a:rPr>
                        <a:t>involved</a:t>
                      </a:r>
                      <a:r>
                        <a:rPr lang="sk-SK" sz="800" b="0" noProof="0" dirty="0">
                          <a:latin typeface="Avenir-Book"/>
                          <a:cs typeface="Avenir-Book"/>
                        </a:rPr>
                        <a:t> in </a:t>
                      </a:r>
                      <a:r>
                        <a:rPr lang="sk-SK" sz="800" b="0" noProof="0" dirty="0" err="1">
                          <a:latin typeface="Avenir-Book"/>
                          <a:cs typeface="Avenir-Book"/>
                        </a:rPr>
                        <a:t>angiogenesis</a:t>
                      </a:r>
                      <a:r>
                        <a:rPr lang="sk-SK" sz="800" b="0" noProof="0" dirty="0">
                          <a:latin typeface="Avenir-Book"/>
                          <a:cs typeface="Avenir-Book"/>
                        </a:rPr>
                        <a:t>, </a:t>
                      </a:r>
                      <a:r>
                        <a:rPr lang="sk-SK" sz="800" b="0" noProof="0" dirty="0" err="1">
                          <a:latin typeface="Avenir-Book"/>
                          <a:cs typeface="Avenir-Book"/>
                        </a:rPr>
                        <a:t>vasodilation</a:t>
                      </a:r>
                      <a:r>
                        <a:rPr lang="sk-SK" sz="800" b="0" noProof="0" dirty="0">
                          <a:latin typeface="Avenir-Book"/>
                          <a:cs typeface="Avenir-Book"/>
                        </a:rPr>
                        <a:t>, and </a:t>
                      </a:r>
                      <a:r>
                        <a:rPr lang="sk-SK" sz="800" b="0" noProof="0" dirty="0" err="1">
                          <a:latin typeface="Avenir-Book"/>
                          <a:cs typeface="Avenir-Book"/>
                        </a:rPr>
                        <a:t>endothelial</a:t>
                      </a:r>
                      <a:r>
                        <a:rPr lang="sk-SK" sz="800" b="0" noProof="0" dirty="0">
                          <a:latin typeface="Avenir-Book"/>
                          <a:cs typeface="Avenir-Book"/>
                        </a:rPr>
                        <a:t> </a:t>
                      </a:r>
                      <a:r>
                        <a:rPr lang="sk-SK" sz="800" b="0" noProof="0" dirty="0" err="1">
                          <a:latin typeface="Avenir-Book"/>
                          <a:cs typeface="Avenir-Book"/>
                        </a:rPr>
                        <a:t>cell</a:t>
                      </a:r>
                      <a:r>
                        <a:rPr lang="sk-SK" sz="800" b="0" noProof="0" dirty="0">
                          <a:latin typeface="Avenir-Book"/>
                          <a:cs typeface="Avenir-Book"/>
                        </a:rPr>
                        <a:t> </a:t>
                      </a:r>
                      <a:r>
                        <a:rPr lang="sk-SK" sz="800" b="0" noProof="0" dirty="0" err="1">
                          <a:latin typeface="Avenir-Book"/>
                          <a:cs typeface="Avenir-Book"/>
                        </a:rPr>
                        <a:t>growth</a:t>
                      </a:r>
                      <a:r>
                        <a:rPr lang="sk-SK" sz="800" b="0" noProof="0" dirty="0">
                          <a:latin typeface="Avenir-Book"/>
                          <a:cs typeface="Avenir-Book"/>
                        </a:rPr>
                        <a:t>. VEGF </a:t>
                      </a:r>
                      <a:r>
                        <a:rPr lang="sk-SK" sz="800" b="0" noProof="0" dirty="0" err="1">
                          <a:latin typeface="Avenir-Book"/>
                          <a:cs typeface="Avenir-Book"/>
                        </a:rPr>
                        <a:t>is</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target</a:t>
                      </a:r>
                      <a:r>
                        <a:rPr lang="sk-SK" sz="800" b="0" noProof="0" dirty="0">
                          <a:latin typeface="Avenir-Book"/>
                          <a:cs typeface="Avenir-Book"/>
                        </a:rPr>
                        <a:t> of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drug</a:t>
                      </a:r>
                      <a:r>
                        <a:rPr lang="sk-SK" sz="800" b="0" noProof="0" dirty="0">
                          <a:latin typeface="Avenir-Book"/>
                          <a:cs typeface="Avenir-Book"/>
                        </a:rPr>
                        <a:t> </a:t>
                      </a:r>
                      <a:r>
                        <a:rPr lang="sk-SK" sz="800" b="0" noProof="0" dirty="0" err="1">
                          <a:latin typeface="Avenir-Book"/>
                          <a:cs typeface="Avenir-Book"/>
                        </a:rPr>
                        <a:t>bevacizumab</a:t>
                      </a:r>
                      <a:r>
                        <a:rPr lang="sk-SK" sz="800" b="0" noProof="0" dirty="0">
                          <a:latin typeface="Avenir-Book"/>
                          <a:cs typeface="Avenir-Book"/>
                        </a:rPr>
                        <a:t> (</a:t>
                      </a:r>
                      <a:r>
                        <a:rPr lang="sk-SK" sz="800" b="0" noProof="0" dirty="0" err="1">
                          <a:latin typeface="Avenir-Book"/>
                          <a:cs typeface="Avenir-Book"/>
                        </a:rPr>
                        <a:t>Avastin</a:t>
                      </a:r>
                      <a:r>
                        <a:rPr lang="sk-SK" sz="800" b="0" noProof="0" dirty="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1624303879"/>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solidFill>
                      <a:srgbClr val="FA2C80">
                        <a:alpha val="50196"/>
                      </a:srgbClr>
                    </a:solidFill>
                  </a:tcPr>
                </a:tc>
                <a:tc>
                  <a:txBody>
                    <a:bodyPr/>
                    <a:lstStyle/>
                    <a:p>
                      <a:pPr algn="l" fontAlgn="t"/>
                      <a:r>
                        <a:rPr lang="sk-SK" sz="900" b="0" i="0" u="none" strike="noStrike" noProof="0" dirty="0" err="1">
                          <a:solidFill>
                            <a:srgbClr val="000000"/>
                          </a:solidFill>
                          <a:effectLst/>
                          <a:latin typeface="Avenir-Book"/>
                        </a:rPr>
                        <a:t>Hypoxia</a:t>
                      </a:r>
                      <a:r>
                        <a:rPr lang="sk-SK" sz="900" b="0" i="0" u="none" strike="noStrike" noProof="0" dirty="0">
                          <a:solidFill>
                            <a:srgbClr val="000000"/>
                          </a:solidFill>
                          <a:effectLst/>
                          <a:latin typeface="Avenir-Book"/>
                        </a:rPr>
                        <a:t> /</a:t>
                      </a:r>
                      <a:br>
                        <a:rPr lang="sk-SK" sz="900" b="0" i="0" u="none" strike="noStrike" noProof="0" dirty="0">
                          <a:solidFill>
                            <a:srgbClr val="000000"/>
                          </a:solidFill>
                          <a:effectLst/>
                          <a:latin typeface="Avenir-Book"/>
                        </a:rPr>
                      </a:br>
                      <a:r>
                        <a:rPr lang="sk-SK" sz="900" b="0" i="0" u="none" strike="noStrike" noProof="0" dirty="0" err="1">
                          <a:solidFill>
                            <a:srgbClr val="000000"/>
                          </a:solidFill>
                          <a:effectLst/>
                          <a:latin typeface="Avenir-Book"/>
                        </a:rPr>
                        <a:t>Angiogenesis</a:t>
                      </a:r>
                      <a:r>
                        <a:rPr lang="sk-SK" sz="900" b="0" i="0" u="none" strike="noStrike" noProof="0" dirty="0">
                          <a:solidFill>
                            <a:srgbClr val="000000"/>
                          </a:solidFill>
                          <a:effectLst/>
                          <a:latin typeface="Avenir-Book"/>
                        </a:rPr>
                        <a:t> /</a:t>
                      </a:r>
                      <a:br>
                        <a:rPr lang="sk-SK" sz="900" b="0" i="0" u="none" strike="noStrike" noProof="0" dirty="0">
                          <a:solidFill>
                            <a:srgbClr val="000000"/>
                          </a:solidFill>
                          <a:effectLst/>
                          <a:latin typeface="Avenir-Book"/>
                        </a:rPr>
                      </a:br>
                      <a:r>
                        <a:rPr lang="sk-SK" sz="900" b="0" i="0" u="none" strike="noStrike" noProof="0" dirty="0" err="1">
                          <a:solidFill>
                            <a:srgbClr val="000000"/>
                          </a:solidFill>
                          <a:effectLst/>
                          <a:latin typeface="Avenir-Book"/>
                        </a:rPr>
                        <a:t>Inflammatory</a:t>
                      </a:r>
                      <a:r>
                        <a:rPr lang="sk-SK" sz="900" b="0" i="0" u="none" strike="noStrike" noProof="0" dirty="0">
                          <a:solidFill>
                            <a:srgbClr val="000000"/>
                          </a:solidFill>
                          <a:effectLst/>
                          <a:latin typeface="Avenir-Book"/>
                        </a:rPr>
                        <a:t>_</a:t>
                      </a:r>
                      <a:br>
                        <a:rPr lang="sk-SK" sz="900" b="0" i="0" u="none" strike="noStrike" noProof="0" dirty="0">
                          <a:solidFill>
                            <a:srgbClr val="000000"/>
                          </a:solidFill>
                          <a:effectLst/>
                          <a:latin typeface="Avenir-Book"/>
                        </a:rPr>
                      </a:br>
                      <a:r>
                        <a:rPr lang="sk-SK" sz="900" b="0" i="0" u="none" strike="noStrike" noProof="0" dirty="0">
                          <a:solidFill>
                            <a:srgbClr val="000000"/>
                          </a:solidFill>
                          <a:effectLst/>
                          <a:latin typeface="Avenir-Book"/>
                        </a:rPr>
                        <a:t>MDX</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Proprietary MDX 7-gene signature used to assess hypoxia, angiogenesis, and inflammation. Signature includes genes known to be predictive of response to bevacizumab (Avastin) in the neoadjuvant </a:t>
                      </a:r>
                      <a:r>
                        <a:rPr lang="en-US" sz="800" b="0" noProof="0" dirty="0" err="1">
                          <a:latin typeface="Avenir-Book"/>
                          <a:cs typeface="Avenir-Book"/>
                        </a:rPr>
                        <a:t>GeparQuinto</a:t>
                      </a:r>
                      <a:r>
                        <a:rPr lang="en-US" sz="800" b="0" noProof="0" dirty="0">
                          <a:latin typeface="Avenir-Book"/>
                          <a:cs typeface="Avenir-Book"/>
                        </a:rPr>
                        <a:t> trial </a:t>
                      </a:r>
                      <a:r>
                        <a:rPr lang="en-US" sz="800" b="0" baseline="30000" noProof="0" dirty="0">
                          <a:latin typeface="Avenir-Book"/>
                          <a:cs typeface="Avenir-Book"/>
                        </a:rPr>
                        <a:t>22</a:t>
                      </a:r>
                      <a:r>
                        <a:rPr lang="en-US" sz="800" b="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027358208"/>
                  </a:ext>
                </a:extLst>
              </a:tr>
              <a:tr h="270000">
                <a:tc rowSpan="8">
                  <a:txBody>
                    <a:bodyPr/>
                    <a:lstStyle/>
                    <a:p>
                      <a:pPr algn="l">
                        <a:lnSpc>
                          <a:spcPct val="100000"/>
                        </a:lnSpc>
                        <a:spcBef>
                          <a:spcPts val="280"/>
                        </a:spcBef>
                      </a:pPr>
                      <a:r>
                        <a:rPr lang="en-US" sz="900" b="1" noProof="0" dirty="0">
                          <a:latin typeface="Avenir-Heavy"/>
                          <a:cs typeface="Avenir-Book"/>
                        </a:rPr>
                        <a:t>ADC (antibody-drug conjugate) targets</a:t>
                      </a:r>
                      <a:endParaRPr lang="sk-SK" sz="900" b="1" noProof="0" dirty="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ERBB2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a:latin typeface="Avenir-Book"/>
                          <a:cs typeface="Avenir-Book"/>
                        </a:rPr>
                        <a:t>ERBB2 </a:t>
                      </a:r>
                      <a:r>
                        <a:rPr lang="sk-SK" sz="800" b="0" noProof="0" dirty="0" err="1">
                          <a:latin typeface="Avenir-Book"/>
                          <a:cs typeface="Avenir-Book"/>
                        </a:rPr>
                        <a:t>codes</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protein</a:t>
                      </a:r>
                      <a:r>
                        <a:rPr lang="sk-SK" sz="800" b="0" noProof="0" dirty="0">
                          <a:latin typeface="Avenir-Book"/>
                          <a:cs typeface="Avenir-Book"/>
                        </a:rPr>
                        <a:t> receptor Her2, </a:t>
                      </a:r>
                      <a:r>
                        <a:rPr lang="sk-SK" sz="800" b="0" noProof="0" dirty="0" err="1">
                          <a:latin typeface="Avenir-Book"/>
                          <a:cs typeface="Avenir-Book"/>
                        </a:rPr>
                        <a:t>which</a:t>
                      </a:r>
                      <a:r>
                        <a:rPr lang="sk-SK" sz="800" b="0" noProof="0" dirty="0">
                          <a:latin typeface="Avenir-Book"/>
                          <a:cs typeface="Avenir-Book"/>
                        </a:rPr>
                        <a:t> </a:t>
                      </a:r>
                      <a:r>
                        <a:rPr lang="sk-SK" sz="800" b="0" noProof="0" dirty="0" err="1">
                          <a:latin typeface="Avenir-Book"/>
                          <a:cs typeface="Avenir-Book"/>
                        </a:rPr>
                        <a:t>is</a:t>
                      </a:r>
                      <a:r>
                        <a:rPr lang="sk-SK" sz="800" b="0" noProof="0" dirty="0">
                          <a:latin typeface="Avenir-Book"/>
                          <a:cs typeface="Avenir-Book"/>
                        </a:rPr>
                        <a:t> a </a:t>
                      </a:r>
                      <a:r>
                        <a:rPr lang="sk-SK" sz="800" b="0" noProof="0" dirty="0" err="1">
                          <a:latin typeface="Avenir-Book"/>
                          <a:cs typeface="Avenir-Book"/>
                        </a:rPr>
                        <a:t>target</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classical</a:t>
                      </a:r>
                      <a:r>
                        <a:rPr lang="sk-SK" sz="800" b="0" noProof="0" dirty="0">
                          <a:latin typeface="Avenir-Book"/>
                          <a:cs typeface="Avenir-Book"/>
                        </a:rPr>
                        <a:t> anti-Her2 </a:t>
                      </a:r>
                      <a:r>
                        <a:rPr lang="sk-SK" sz="800" b="0" noProof="0" dirty="0" err="1">
                          <a:latin typeface="Avenir-Book"/>
                          <a:cs typeface="Avenir-Book"/>
                        </a:rPr>
                        <a:t>treatments</a:t>
                      </a:r>
                      <a:r>
                        <a:rPr lang="sk-SK" sz="800" b="0" noProof="0" dirty="0">
                          <a:latin typeface="Avenir-Book"/>
                          <a:cs typeface="Avenir-Book"/>
                        </a:rPr>
                        <a:t>. </a:t>
                      </a:r>
                      <a:r>
                        <a:rPr lang="sk-SK" sz="800" b="0" noProof="0" dirty="0" err="1">
                          <a:latin typeface="Avenir-Book"/>
                          <a:cs typeface="Avenir-Book"/>
                        </a:rPr>
                        <a:t>Low</a:t>
                      </a:r>
                      <a:r>
                        <a:rPr lang="sk-SK" sz="800" b="0" noProof="0" dirty="0">
                          <a:latin typeface="Avenir-Book"/>
                          <a:cs typeface="Avenir-Book"/>
                        </a:rPr>
                        <a:t> and </a:t>
                      </a:r>
                      <a:r>
                        <a:rPr lang="sk-SK" sz="800" b="0" noProof="0" dirty="0" err="1">
                          <a:latin typeface="Avenir-Book"/>
                          <a:cs typeface="Avenir-Book"/>
                        </a:rPr>
                        <a:t>ultralow</a:t>
                      </a:r>
                      <a:r>
                        <a:rPr lang="sk-SK" sz="800" b="0" noProof="0" dirty="0">
                          <a:latin typeface="Avenir-Book"/>
                          <a:cs typeface="Avenir-Book"/>
                        </a:rPr>
                        <a:t> </a:t>
                      </a:r>
                      <a:r>
                        <a:rPr lang="sk-SK" sz="800" b="0" noProof="0" dirty="0" err="1">
                          <a:latin typeface="Avenir-Book"/>
                          <a:cs typeface="Avenir-Book"/>
                        </a:rPr>
                        <a:t>levels</a:t>
                      </a:r>
                      <a:r>
                        <a:rPr lang="sk-SK" sz="800" b="0" noProof="0" dirty="0">
                          <a:latin typeface="Avenir-Book"/>
                          <a:cs typeface="Avenir-Book"/>
                        </a:rPr>
                        <a:t> of Her2 </a:t>
                      </a:r>
                      <a:r>
                        <a:rPr lang="sk-SK" sz="800" b="0" noProof="0" dirty="0" err="1">
                          <a:latin typeface="Avenir-Book"/>
                          <a:cs typeface="Avenir-Book"/>
                        </a:rPr>
                        <a:t>can</a:t>
                      </a:r>
                      <a:r>
                        <a:rPr lang="sk-SK" sz="800" b="0" noProof="0" dirty="0">
                          <a:latin typeface="Avenir-Book"/>
                          <a:cs typeface="Avenir-Book"/>
                        </a:rPr>
                        <a:t> </a:t>
                      </a:r>
                      <a:r>
                        <a:rPr lang="sk-SK" sz="800" b="0" noProof="0" dirty="0" err="1">
                          <a:latin typeface="Avenir-Book"/>
                          <a:cs typeface="Avenir-Book"/>
                        </a:rPr>
                        <a:t>be</a:t>
                      </a:r>
                      <a:r>
                        <a:rPr lang="sk-SK" sz="800" b="0" noProof="0" dirty="0">
                          <a:latin typeface="Avenir-Book"/>
                          <a:cs typeface="Avenir-Book"/>
                        </a:rPr>
                        <a:t> </a:t>
                      </a:r>
                      <a:r>
                        <a:rPr lang="sk-SK" sz="800" b="0" noProof="0" dirty="0" err="1">
                          <a:latin typeface="Avenir-Book"/>
                          <a:cs typeface="Avenir-Book"/>
                        </a:rPr>
                        <a:t>eligible</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treatment</a:t>
                      </a:r>
                      <a:r>
                        <a:rPr lang="sk-SK" sz="800" b="0" noProof="0" dirty="0">
                          <a:latin typeface="Avenir-Book"/>
                          <a:cs typeface="Avenir-Book"/>
                        </a:rPr>
                        <a:t> </a:t>
                      </a:r>
                      <a:r>
                        <a:rPr lang="sk-SK" sz="800" b="0" noProof="0" dirty="0" err="1">
                          <a:latin typeface="Avenir-Book"/>
                          <a:cs typeface="Avenir-Book"/>
                        </a:rPr>
                        <a:t>with</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antibody-drug</a:t>
                      </a:r>
                      <a:r>
                        <a:rPr lang="sk-SK" sz="800" b="0" noProof="0" dirty="0">
                          <a:latin typeface="Avenir-Book"/>
                          <a:cs typeface="Avenir-Book"/>
                        </a:rPr>
                        <a:t> </a:t>
                      </a:r>
                      <a:r>
                        <a:rPr lang="sk-SK" sz="800" b="0" noProof="0" dirty="0" err="1">
                          <a:latin typeface="Avenir-Book"/>
                          <a:cs typeface="Avenir-Book"/>
                        </a:rPr>
                        <a:t>conjugate</a:t>
                      </a:r>
                      <a:r>
                        <a:rPr lang="sk-SK" sz="800" b="0" noProof="0" dirty="0">
                          <a:latin typeface="Avenir-Book"/>
                          <a:cs typeface="Avenir-Book"/>
                        </a:rPr>
                        <a:t>, </a:t>
                      </a:r>
                      <a:r>
                        <a:rPr lang="sk-SK" sz="800" b="0" noProof="0" dirty="0" err="1">
                          <a:latin typeface="Avenir-Book"/>
                          <a:cs typeface="Avenir-Book"/>
                        </a:rPr>
                        <a:t>trastuzumab</a:t>
                      </a:r>
                      <a:r>
                        <a:rPr lang="sk-SK" sz="800" b="0" noProof="0" dirty="0">
                          <a:latin typeface="Avenir-Book"/>
                          <a:cs typeface="Avenir-Book"/>
                        </a:rPr>
                        <a:t> </a:t>
                      </a:r>
                      <a:r>
                        <a:rPr lang="sk-SK" sz="800" b="0" noProof="0" dirty="0" err="1">
                          <a:latin typeface="Avenir-Book"/>
                          <a:cs typeface="Avenir-Book"/>
                        </a:rPr>
                        <a:t>deruxtecan</a:t>
                      </a:r>
                      <a:r>
                        <a:rPr lang="sk-SK" sz="800" b="0" noProof="0" dirty="0">
                          <a:latin typeface="Avenir-Book"/>
                          <a:cs typeface="Avenir-Book"/>
                        </a:rPr>
                        <a:t> (</a:t>
                      </a:r>
                      <a:r>
                        <a:rPr lang="sk-SK" sz="800" b="0" noProof="0" dirty="0" err="1">
                          <a:latin typeface="Avenir-Book"/>
                          <a:cs typeface="Avenir-Book"/>
                        </a:rPr>
                        <a:t>Enhertu</a:t>
                      </a:r>
                      <a:r>
                        <a:rPr lang="sk-SK" sz="800" b="0" noProof="0" dirty="0">
                          <a:latin typeface="Avenir-Book"/>
                          <a:cs typeface="Avenir-Book"/>
                        </a:rPr>
                        <a:t>)</a:t>
                      </a:r>
                      <a:r>
                        <a:rPr lang="en-US" sz="800" b="0" noProof="0" dirty="0">
                          <a:latin typeface="Avenir-Book"/>
                          <a:cs typeface="Avenir-Book"/>
                        </a:rPr>
                        <a:t> </a:t>
                      </a:r>
                      <a:r>
                        <a:rPr lang="en-US" sz="800" b="0" baseline="30000" noProof="0" dirty="0">
                          <a:latin typeface="Avenir-Book"/>
                          <a:cs typeface="Avenir-Book"/>
                        </a:rPr>
                        <a:t>23</a:t>
                      </a:r>
                      <a:r>
                        <a:rPr lang="sk-SK" sz="800" b="0" noProof="0" dirty="0">
                          <a:latin typeface="Avenir-Book"/>
                          <a:cs typeface="Avenir-Book"/>
                        </a:rPr>
                        <a:t>.</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316797176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TACSTD2</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sk-SK" sz="800" b="0" noProof="0" dirty="0">
                          <a:latin typeface="Avenir-Book"/>
                          <a:cs typeface="Avenir-Book"/>
                        </a:rPr>
                        <a:t>TACSTD2 </a:t>
                      </a:r>
                      <a:r>
                        <a:rPr lang="sk-SK" sz="800" b="0" noProof="0" dirty="0" err="1">
                          <a:latin typeface="Avenir-Book"/>
                          <a:cs typeface="Avenir-Book"/>
                        </a:rPr>
                        <a:t>codes</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Tumor-</a:t>
                      </a:r>
                      <a:r>
                        <a:rPr lang="sk-SK" sz="800" b="0" noProof="0" dirty="0" err="1">
                          <a:latin typeface="Avenir-Book"/>
                          <a:cs typeface="Avenir-Book"/>
                        </a:rPr>
                        <a:t>associated</a:t>
                      </a:r>
                      <a:r>
                        <a:rPr lang="sk-SK" sz="800" b="0" noProof="0" dirty="0">
                          <a:latin typeface="Avenir-Book"/>
                          <a:cs typeface="Avenir-Book"/>
                        </a:rPr>
                        <a:t> </a:t>
                      </a:r>
                      <a:r>
                        <a:rPr lang="sk-SK" sz="800" b="0" noProof="0" dirty="0" err="1">
                          <a:latin typeface="Avenir-Book"/>
                          <a:cs typeface="Avenir-Book"/>
                        </a:rPr>
                        <a:t>calcium</a:t>
                      </a:r>
                      <a:r>
                        <a:rPr lang="sk-SK" sz="800" b="0" noProof="0" dirty="0">
                          <a:latin typeface="Avenir-Book"/>
                          <a:cs typeface="Avenir-Book"/>
                        </a:rPr>
                        <a:t> </a:t>
                      </a:r>
                      <a:r>
                        <a:rPr lang="sk-SK" sz="800" b="0" noProof="0" dirty="0" err="1">
                          <a:latin typeface="Avenir-Book"/>
                          <a:cs typeface="Avenir-Book"/>
                        </a:rPr>
                        <a:t>signal</a:t>
                      </a:r>
                      <a:r>
                        <a:rPr lang="sk-SK" sz="800" b="0" noProof="0" dirty="0">
                          <a:latin typeface="Avenir-Book"/>
                          <a:cs typeface="Avenir-Book"/>
                        </a:rPr>
                        <a:t> </a:t>
                      </a:r>
                      <a:r>
                        <a:rPr lang="sk-SK" sz="800" b="0" noProof="0" dirty="0" err="1">
                          <a:latin typeface="Avenir-Book"/>
                          <a:cs typeface="Avenir-Book"/>
                        </a:rPr>
                        <a:t>transducer</a:t>
                      </a:r>
                      <a:r>
                        <a:rPr lang="sk-SK" sz="800" b="0" noProof="0" dirty="0">
                          <a:latin typeface="Avenir-Book"/>
                          <a:cs typeface="Avenir-Book"/>
                        </a:rPr>
                        <a:t> 2, </a:t>
                      </a:r>
                      <a:r>
                        <a:rPr lang="sk-SK" sz="800" b="0" noProof="0" dirty="0" err="1">
                          <a:latin typeface="Avenir-Book"/>
                          <a:cs typeface="Avenir-Book"/>
                        </a:rPr>
                        <a:t>also</a:t>
                      </a:r>
                      <a:r>
                        <a:rPr lang="sk-SK" sz="800" b="0" noProof="0" dirty="0">
                          <a:latin typeface="Avenir-Book"/>
                          <a:cs typeface="Avenir-Book"/>
                        </a:rPr>
                        <a:t> </a:t>
                      </a:r>
                      <a:r>
                        <a:rPr lang="sk-SK" sz="800" b="0" noProof="0" dirty="0" err="1">
                          <a:latin typeface="Avenir-Book"/>
                          <a:cs typeface="Avenir-Book"/>
                        </a:rPr>
                        <a:t>called</a:t>
                      </a:r>
                      <a:r>
                        <a:rPr lang="sk-SK" sz="800" b="0" noProof="0" dirty="0">
                          <a:latin typeface="Avenir-Book"/>
                          <a:cs typeface="Avenir-Book"/>
                        </a:rPr>
                        <a:t> Trop-2, </a:t>
                      </a:r>
                      <a:r>
                        <a:rPr lang="sk-SK" sz="800" b="0" noProof="0" dirty="0" err="1">
                          <a:latin typeface="Avenir-Book"/>
                          <a:cs typeface="Avenir-Book"/>
                        </a:rPr>
                        <a:t>which</a:t>
                      </a:r>
                      <a:r>
                        <a:rPr lang="sk-SK" sz="800" b="0" noProof="0" dirty="0">
                          <a:latin typeface="Avenir-Book"/>
                          <a:cs typeface="Avenir-Book"/>
                        </a:rPr>
                        <a:t> </a:t>
                      </a:r>
                      <a:r>
                        <a:rPr lang="sk-SK" sz="800" b="0" noProof="0" dirty="0" err="1">
                          <a:latin typeface="Avenir-Book"/>
                          <a:cs typeface="Avenir-Book"/>
                        </a:rPr>
                        <a:t>is</a:t>
                      </a:r>
                      <a:r>
                        <a:rPr lang="sk-SK" sz="800" b="0" noProof="0" dirty="0">
                          <a:latin typeface="Avenir-Book"/>
                          <a:cs typeface="Avenir-Book"/>
                        </a:rPr>
                        <a:t> </a:t>
                      </a:r>
                      <a:r>
                        <a:rPr lang="sk-SK" sz="800" b="0" noProof="0" dirty="0" err="1">
                          <a:latin typeface="Avenir-Book"/>
                          <a:cs typeface="Avenir-Book"/>
                        </a:rPr>
                        <a:t>the</a:t>
                      </a:r>
                      <a:r>
                        <a:rPr lang="sk-SK" sz="800" b="0" noProof="0" dirty="0">
                          <a:latin typeface="Avenir-Book"/>
                          <a:cs typeface="Avenir-Book"/>
                        </a:rPr>
                        <a:t> </a:t>
                      </a:r>
                      <a:r>
                        <a:rPr lang="sk-SK" sz="800" b="0" noProof="0" dirty="0" err="1">
                          <a:latin typeface="Avenir-Book"/>
                          <a:cs typeface="Avenir-Book"/>
                        </a:rPr>
                        <a:t>target</a:t>
                      </a:r>
                      <a:r>
                        <a:rPr lang="sk-SK" sz="800" b="0" noProof="0" dirty="0">
                          <a:latin typeface="Avenir-Book"/>
                          <a:cs typeface="Avenir-Book"/>
                        </a:rPr>
                        <a:t> of </a:t>
                      </a:r>
                      <a:r>
                        <a:rPr lang="sk-SK" sz="800" b="0" noProof="0" dirty="0" err="1">
                          <a:latin typeface="Avenir-Book"/>
                          <a:cs typeface="Avenir-Book"/>
                        </a:rPr>
                        <a:t>sacituzumab</a:t>
                      </a:r>
                      <a:r>
                        <a:rPr lang="sk-SK" sz="800" b="0" noProof="0" dirty="0">
                          <a:latin typeface="Avenir-Book"/>
                          <a:cs typeface="Avenir-Book"/>
                        </a:rPr>
                        <a:t> </a:t>
                      </a:r>
                      <a:r>
                        <a:rPr lang="sk-SK" sz="800" b="0" noProof="0" dirty="0" err="1">
                          <a:latin typeface="Avenir-Book"/>
                          <a:cs typeface="Avenir-Book"/>
                        </a:rPr>
                        <a:t>govitecan</a:t>
                      </a:r>
                      <a:r>
                        <a:rPr lang="sk-SK" sz="800" b="0" noProof="0" dirty="0">
                          <a:latin typeface="Avenir-Book"/>
                          <a:cs typeface="Avenir-Book"/>
                        </a:rPr>
                        <a:t> (</a:t>
                      </a:r>
                      <a:r>
                        <a:rPr lang="sk-SK" sz="800" b="0" noProof="0" dirty="0" err="1">
                          <a:latin typeface="Avenir-Book"/>
                          <a:cs typeface="Avenir-Book"/>
                        </a:rPr>
                        <a:t>Trodelvy</a:t>
                      </a:r>
                      <a:r>
                        <a:rPr lang="sk-SK" sz="800" b="0" noProof="0" dirty="0">
                          <a:latin typeface="Avenir-Book"/>
                          <a:cs typeface="Avenir-Book"/>
                        </a:rPr>
                        <a:t>), </a:t>
                      </a:r>
                      <a:r>
                        <a:rPr lang="sk-SK" sz="800" b="0" noProof="0" dirty="0" err="1">
                          <a:latin typeface="Avenir-Book"/>
                          <a:cs typeface="Avenir-Book"/>
                        </a:rPr>
                        <a:t>an</a:t>
                      </a:r>
                      <a:r>
                        <a:rPr lang="sk-SK" sz="800" b="0" noProof="0" dirty="0">
                          <a:latin typeface="Avenir-Book"/>
                          <a:cs typeface="Avenir-Book"/>
                        </a:rPr>
                        <a:t> </a:t>
                      </a:r>
                      <a:r>
                        <a:rPr lang="sk-SK" sz="800" b="0" noProof="0" dirty="0" err="1">
                          <a:latin typeface="Avenir-Book"/>
                          <a:cs typeface="Avenir-Book"/>
                        </a:rPr>
                        <a:t>antibody-drug</a:t>
                      </a:r>
                      <a:r>
                        <a:rPr lang="sk-SK" sz="800" b="0" noProof="0" dirty="0">
                          <a:latin typeface="Avenir-Book"/>
                          <a:cs typeface="Avenir-Book"/>
                        </a:rPr>
                        <a:t> </a:t>
                      </a:r>
                      <a:r>
                        <a:rPr lang="sk-SK" sz="800" b="0" noProof="0" dirty="0" err="1">
                          <a:latin typeface="Avenir-Book"/>
                          <a:cs typeface="Avenir-Book"/>
                        </a:rPr>
                        <a:t>conjugate</a:t>
                      </a:r>
                      <a:r>
                        <a:rPr lang="sk-SK" sz="800" b="0" noProof="0" dirty="0">
                          <a:latin typeface="Avenir-Book"/>
                          <a:cs typeface="Avenir-Book"/>
                        </a:rPr>
                        <a:t> </a:t>
                      </a:r>
                      <a:r>
                        <a:rPr lang="sk-SK" sz="800" b="0" noProof="0" dirty="0" err="1">
                          <a:latin typeface="Avenir-Book"/>
                          <a:cs typeface="Avenir-Book"/>
                        </a:rPr>
                        <a:t>approved</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metastatic</a:t>
                      </a:r>
                      <a:r>
                        <a:rPr lang="sk-SK" sz="800" b="0" noProof="0" dirty="0">
                          <a:latin typeface="Avenir-Book"/>
                          <a:cs typeface="Avenir-Book"/>
                        </a:rPr>
                        <a:t> HR+/HER2‒  or TNBC</a:t>
                      </a:r>
                      <a:r>
                        <a:rPr lang="en-US" sz="800" b="0" noProof="0" dirty="0">
                          <a:latin typeface="Avenir-Book"/>
                          <a:cs typeface="Avenir-Book"/>
                        </a:rPr>
                        <a:t> </a:t>
                      </a:r>
                      <a:r>
                        <a:rPr lang="en-US" sz="800" b="0" baseline="30000" noProof="0" dirty="0">
                          <a:latin typeface="Avenir-Book"/>
                          <a:cs typeface="Avenir-Book"/>
                        </a:rPr>
                        <a:t>24</a:t>
                      </a:r>
                      <a:r>
                        <a:rPr lang="sk-SK" sz="800" b="0" baseline="0" noProof="0" dirty="0">
                          <a:latin typeface="Avenir-Book"/>
                          <a:cs typeface="Avenir-Book"/>
                        </a:rPr>
                        <a:t> </a:t>
                      </a:r>
                      <a:r>
                        <a:rPr lang="en-US" sz="800" b="0" baseline="0" noProof="0" dirty="0">
                          <a:latin typeface="Avenir-Book"/>
                          <a:cs typeface="Avenir-Book"/>
                        </a:rPr>
                        <a:t>and also the drug </a:t>
                      </a:r>
                      <a:r>
                        <a:rPr lang="en-US" sz="800" b="0" baseline="0" noProof="0" dirty="0" err="1">
                          <a:latin typeface="Avenir-Book"/>
                          <a:cs typeface="Avenir-Book"/>
                        </a:rPr>
                        <a:t>datopotamab</a:t>
                      </a:r>
                      <a:r>
                        <a:rPr lang="en-US" sz="800" b="0" baseline="0" noProof="0" dirty="0">
                          <a:latin typeface="Avenir-Book"/>
                          <a:cs typeface="Avenir-Book"/>
                        </a:rPr>
                        <a:t> </a:t>
                      </a:r>
                      <a:r>
                        <a:rPr lang="en-US" sz="800" b="0" baseline="0" noProof="0" dirty="0" err="1">
                          <a:latin typeface="Avenir-Book"/>
                          <a:cs typeface="Avenir-Book"/>
                        </a:rPr>
                        <a:t>deruxtecan</a:t>
                      </a:r>
                      <a:r>
                        <a:rPr lang="en-US" sz="800" b="0" baseline="0" noProof="0" dirty="0">
                          <a:latin typeface="Avenir-Book"/>
                          <a:cs typeface="Avenir-Book"/>
                        </a:rPr>
                        <a:t> (</a:t>
                      </a:r>
                      <a:r>
                        <a:rPr lang="en-US" sz="800" b="0" baseline="0" noProof="0" dirty="0" err="1">
                          <a:latin typeface="Avenir-Book"/>
                          <a:cs typeface="Avenir-Book"/>
                        </a:rPr>
                        <a:t>Datroway</a:t>
                      </a:r>
                      <a:r>
                        <a:rPr lang="en-US" sz="800" b="0" baseline="0" noProof="0" dirty="0">
                          <a:latin typeface="Avenir-Book"/>
                          <a:cs typeface="Avenir-Book"/>
                        </a:rPr>
                        <a:t>), an ADC being investigated in clinical trials for metastatic HR+/HER2- breast cancer</a:t>
                      </a:r>
                      <a:r>
                        <a:rPr lang="en-US" sz="800" b="0" baseline="30000" noProof="0" dirty="0">
                          <a:latin typeface="Avenir-Book"/>
                          <a:cs typeface="Avenir-Book"/>
                        </a:rPr>
                        <a:t>25</a:t>
                      </a:r>
                      <a:r>
                        <a:rPr lang="en-US" sz="800" b="0" baseline="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32517314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NECTIN4</a:t>
                      </a: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err="1">
                          <a:latin typeface="Avenir-Book"/>
                          <a:cs typeface="Avenir-Book"/>
                        </a:rPr>
                        <a:t>Nectin</a:t>
                      </a:r>
                      <a:r>
                        <a:rPr lang="en-US" sz="800" b="0" noProof="0" dirty="0">
                          <a:latin typeface="Avenir-Book"/>
                          <a:cs typeface="Avenir-Book"/>
                        </a:rPr>
                        <a:t> Cell Adhesion Molecule 4 (NECTIN4) is a cell adhesion molecule that is a target for antibody-drug conjugates in clinical trials for breast cancer.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591426334"/>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ERBB3</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ERBB3 codes for a member of the epidermal growth factor receptor (EGFR) family of receptor tyrosine kinases. It is under investigation in clinical trials for the antibody-drug conjugate </a:t>
                      </a:r>
                      <a:r>
                        <a:rPr lang="en-US" sz="800" b="0" noProof="0" dirty="0" err="1">
                          <a:latin typeface="Avenir-Book"/>
                          <a:cs typeface="Avenir-Book"/>
                        </a:rPr>
                        <a:t>patritumab</a:t>
                      </a:r>
                      <a:r>
                        <a:rPr lang="en-US" sz="800" b="0" noProof="0" dirty="0">
                          <a:latin typeface="Avenir-Book"/>
                          <a:cs typeface="Avenir-Book"/>
                        </a:rPr>
                        <a:t> </a:t>
                      </a:r>
                      <a:r>
                        <a:rPr lang="en-US" sz="800" b="0" noProof="0" dirty="0" err="1">
                          <a:latin typeface="Avenir-Book"/>
                          <a:cs typeface="Avenir-Book"/>
                        </a:rPr>
                        <a:t>deruxtecan</a:t>
                      </a:r>
                      <a:r>
                        <a:rPr lang="en-US" sz="800" b="0" noProof="0" dirty="0">
                          <a:latin typeface="Avenir-Book"/>
                          <a:cs typeface="Avenir-Book"/>
                        </a:rPr>
                        <a:t>.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143733410"/>
                  </a:ext>
                </a:extLst>
              </a:tr>
              <a:tr h="421779">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algn="l">
                        <a:lnSpc>
                          <a:spcPct val="100000"/>
                        </a:lnSpc>
                        <a:spcBef>
                          <a:spcPts val="280"/>
                        </a:spcBef>
                      </a:pPr>
                      <a:r>
                        <a:rPr lang="sk-SK" sz="900" noProof="0" dirty="0">
                          <a:latin typeface="Avenir-Book"/>
                          <a:cs typeface="Avenir-Book"/>
                        </a:rPr>
                        <a:t>FOLR1</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FOLR1 encodes the protein Folate Receptor Alpha, which is an antibody-drug conjugate target under investigation in several phase 1 and 2 clinical trials</a:t>
                      </a:r>
                      <a:r>
                        <a:rPr lang="sk-SK" sz="800" b="0" noProof="0" dirty="0">
                          <a:latin typeface="Avenir-Book"/>
                          <a:cs typeface="Avenir-Book"/>
                        </a:rPr>
                        <a:t> </a:t>
                      </a:r>
                      <a:r>
                        <a:rPr lang="sk-SK" sz="800" b="0" noProof="0" dirty="0" err="1">
                          <a:latin typeface="Avenir-Book"/>
                          <a:cs typeface="Avenir-Book"/>
                        </a:rPr>
                        <a:t>for</a:t>
                      </a:r>
                      <a:r>
                        <a:rPr lang="sk-SK" sz="800" b="0" noProof="0" dirty="0">
                          <a:latin typeface="Avenir-Book"/>
                          <a:cs typeface="Avenir-Book"/>
                        </a:rPr>
                        <a:t> </a:t>
                      </a:r>
                      <a:r>
                        <a:rPr lang="sk-SK" sz="800" b="0" noProof="0" dirty="0" err="1">
                          <a:latin typeface="Avenir-Book"/>
                          <a:cs typeface="Avenir-Book"/>
                        </a:rPr>
                        <a:t>breast</a:t>
                      </a:r>
                      <a:r>
                        <a:rPr lang="sk-SK" sz="800" b="0" noProof="0" dirty="0">
                          <a:latin typeface="Avenir-Book"/>
                          <a:cs typeface="Avenir-Book"/>
                        </a:rPr>
                        <a:t> </a:t>
                      </a:r>
                      <a:r>
                        <a:rPr lang="sk-SK" sz="800" b="0" noProof="0" dirty="0" err="1">
                          <a:latin typeface="Avenir-Book"/>
                          <a:cs typeface="Avenir-Book"/>
                        </a:rPr>
                        <a:t>cancer</a:t>
                      </a:r>
                      <a:r>
                        <a:rPr lang="en-US" sz="800" b="0" noProof="0" dirty="0">
                          <a:latin typeface="Avenir-Book"/>
                          <a:cs typeface="Avenir-Book"/>
                        </a:rPr>
                        <a:t>.</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46218453"/>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F3</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solidFill>
                            <a:schemeClr val="tx1"/>
                          </a:solidFill>
                          <a:latin typeface="Avenir-Book"/>
                          <a:cs typeface="Avenir-Book"/>
                        </a:rPr>
                        <a:t>F3 codes for tissue factor, coagulation factor III a target of several antibody-drug conjugates in phase 1</a:t>
                      </a:r>
                      <a:r>
                        <a:rPr lang="sk-SK" sz="800" b="0" noProof="0" dirty="0">
                          <a:solidFill>
                            <a:schemeClr val="tx1"/>
                          </a:solidFill>
                          <a:latin typeface="Avenir-Book"/>
                          <a:cs typeface="Avenir-Book"/>
                        </a:rPr>
                        <a:t> and 2</a:t>
                      </a:r>
                      <a:r>
                        <a:rPr lang="en-US" sz="800" b="0" noProof="0" dirty="0">
                          <a:solidFill>
                            <a:schemeClr val="tx1"/>
                          </a:solidFill>
                          <a:latin typeface="Avenir-Book"/>
                          <a:cs typeface="Avenir-Book"/>
                        </a:rPr>
                        <a:t> clinical trials.</a:t>
                      </a:r>
                      <a:endParaRPr lang="sk-SK" sz="800" b="0" noProof="0" dirty="0">
                        <a:solidFill>
                          <a:schemeClr val="tx1"/>
                        </a:solidFill>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928801837"/>
                  </a:ext>
                </a:extLst>
              </a:tr>
              <a:tr h="270000">
                <a:tc vMerge="1">
                  <a:txBody>
                    <a:bodyPr/>
                    <a:lstStyle/>
                    <a:p>
                      <a:pPr algn="l">
                        <a:lnSpc>
                          <a:spcPct val="100000"/>
                        </a:lnSpc>
                        <a:spcBef>
                          <a:spcPts val="280"/>
                        </a:spcBef>
                      </a:pPr>
                      <a:endParaRPr lang="sk-SK" sz="900" b="1"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marL="0" marR="0" lvl="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SLC39A6</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l">
                        <a:lnSpc>
                          <a:spcPct val="100000"/>
                        </a:lnSpc>
                        <a:spcBef>
                          <a:spcPts val="0"/>
                        </a:spcBef>
                      </a:pPr>
                      <a:r>
                        <a:rPr lang="en-US" sz="800" b="0" noProof="0" dirty="0">
                          <a:latin typeface="Avenir-Book"/>
                          <a:cs typeface="Avenir-Book"/>
                        </a:rPr>
                        <a:t>The SLC39A6 genes encodes for the zinc transporter LIV-1, which is highly expressed in luminal breast cancers and is under investigation in several phase 1 and 2 clinical trials.</a:t>
                      </a:r>
                      <a:endParaRPr lang="sk-SK" sz="800" b="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698441250"/>
                  </a:ext>
                </a:extLst>
              </a:tr>
              <a:tr h="270000">
                <a:tc vMerge="1">
                  <a:txBody>
                    <a:bodyPr/>
                    <a:lstStyle/>
                    <a:p>
                      <a:pPr algn="l">
                        <a:lnSpc>
                          <a:spcPct val="100000"/>
                        </a:lnSpc>
                        <a:spcBef>
                          <a:spcPts val="280"/>
                        </a:spcBef>
                      </a:pPr>
                      <a:endParaRPr lang="sk-SK" sz="900" b="1" noProof="0">
                        <a:latin typeface="Avenir-Heavy"/>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CD276</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i="0" dirty="0">
                          <a:solidFill>
                            <a:schemeClr val="tx1"/>
                          </a:solidFill>
                          <a:effectLst/>
                          <a:latin typeface="+mn-lt"/>
                          <a:ea typeface="+mn-ea"/>
                          <a:cs typeface="+mn-cs"/>
                        </a:rPr>
                        <a:t>This gene codes for an immune checkpoint marker called CD276 (also known as B7-H3). It is the target of the antibody-drug conjugate (</a:t>
                      </a:r>
                      <a:r>
                        <a:rPr lang="en-US" sz="800" b="0" i="0" dirty="0" err="1">
                          <a:solidFill>
                            <a:schemeClr val="tx1"/>
                          </a:solidFill>
                          <a:effectLst/>
                          <a:latin typeface="+mn-lt"/>
                          <a:ea typeface="+mn-ea"/>
                          <a:cs typeface="+mn-cs"/>
                        </a:rPr>
                        <a:t>Mirzotamab</a:t>
                      </a:r>
                      <a:r>
                        <a:rPr lang="en-US" sz="800" b="0" i="0" dirty="0">
                          <a:solidFill>
                            <a:schemeClr val="tx1"/>
                          </a:solidFill>
                          <a:effectLst/>
                          <a:latin typeface="+mn-lt"/>
                          <a:ea typeface="+mn-ea"/>
                          <a:cs typeface="+mn-cs"/>
                        </a:rPr>
                        <a:t> </a:t>
                      </a:r>
                      <a:r>
                        <a:rPr lang="en-US" sz="800" b="0" i="0" dirty="0" err="1">
                          <a:solidFill>
                            <a:schemeClr val="tx1"/>
                          </a:solidFill>
                          <a:effectLst/>
                          <a:latin typeface="+mn-lt"/>
                          <a:ea typeface="+mn-ea"/>
                          <a:cs typeface="+mn-cs"/>
                        </a:rPr>
                        <a:t>clezutoclax</a:t>
                      </a:r>
                      <a:r>
                        <a:rPr lang="en-US" sz="800" b="0" i="0" dirty="0">
                          <a:solidFill>
                            <a:schemeClr val="tx1"/>
                          </a:solidFill>
                          <a:effectLst/>
                          <a:latin typeface="+mn-lt"/>
                          <a:ea typeface="+mn-ea"/>
                          <a:cs typeface="+mn-cs"/>
                        </a:rPr>
                        <a:t> (ABBV-155) that is in a phase 1 and 2 clinical trial for </a:t>
                      </a:r>
                      <a:r>
                        <a:rPr lang="en-US" sz="800" b="0" i="0" dirty="0" err="1">
                          <a:solidFill>
                            <a:schemeClr val="tx1"/>
                          </a:solidFill>
                          <a:effectLst/>
                          <a:latin typeface="+mn-lt"/>
                          <a:ea typeface="+mn-ea"/>
                          <a:cs typeface="+mn-cs"/>
                        </a:rPr>
                        <a:t>for</a:t>
                      </a:r>
                      <a:r>
                        <a:rPr lang="en-US" sz="800" b="0" i="0" dirty="0">
                          <a:solidFill>
                            <a:schemeClr val="tx1"/>
                          </a:solidFill>
                          <a:effectLst/>
                          <a:latin typeface="+mn-lt"/>
                          <a:ea typeface="+mn-ea"/>
                          <a:cs typeface="+mn-cs"/>
                        </a:rPr>
                        <a:t> advanced solid cancers, including breast cancer.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2735650934"/>
                  </a:ext>
                </a:extLst>
              </a:tr>
            </a:tbl>
          </a:graphicData>
        </a:graphic>
      </p:graphicFrame>
      <p:sp>
        <p:nvSpPr>
          <p:cNvPr id="3" name="object 3"/>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pic>
        <p:nvPicPr>
          <p:cNvPr id="8" name="object 8"/>
          <p:cNvPicPr/>
          <p:nvPr/>
        </p:nvPicPr>
        <p:blipFill>
          <a:blip r:embed="rId3" cstate="print"/>
          <a:stretch>
            <a:fillRect/>
          </a:stretch>
        </p:blipFill>
        <p:spPr>
          <a:xfrm>
            <a:off x="287997" y="10196627"/>
            <a:ext cx="232201" cy="207375"/>
          </a:xfrm>
          <a:prstGeom prst="rect">
            <a:avLst/>
          </a:prstGeom>
        </p:spPr>
      </p:pic>
      <p:sp>
        <p:nvSpPr>
          <p:cNvPr id="9" name="object 9"/>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10" name="object 10"/>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6</a:t>
            </a:fld>
            <a:r>
              <a:rPr spc="-25" dirty="0"/>
              <a:t>/</a:t>
            </a:r>
            <a:r>
              <a:rPr lang="en-US" spc="-25" dirty="0"/>
              <a:t>7</a:t>
            </a:r>
            <a:endParaRPr spc="-25" dirty="0"/>
          </a:p>
        </p:txBody>
      </p:sp>
      <p:sp>
        <p:nvSpPr>
          <p:cNvPr id="5" name="object 5">
            <a:extLst>
              <a:ext uri="{FF2B5EF4-FFF2-40B4-BE49-F238E27FC236}">
                <a16:creationId xmlns:a16="http://schemas.microsoft.com/office/drawing/2014/main" id="{EB5EC8DE-C536-2B13-6197-8A8211655A04}"/>
              </a:ext>
            </a:extLst>
          </p:cNvPr>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2" name="TextBox 1">
            <a:extLst>
              <a:ext uri="{FF2B5EF4-FFF2-40B4-BE49-F238E27FC236}">
                <a16:creationId xmlns:a16="http://schemas.microsoft.com/office/drawing/2014/main" id="{D31E014B-77E8-F155-23F0-16DBA7E03CC2}"/>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2146064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86066" y="2548021"/>
            <a:ext cx="6984365" cy="5425270"/>
          </a:xfrm>
          <a:custGeom>
            <a:avLst/>
            <a:gdLst/>
            <a:ahLst/>
            <a:cxnLst/>
            <a:rect l="l" t="t" r="r" b="b"/>
            <a:pathLst>
              <a:path w="6984365" h="3609975">
                <a:moveTo>
                  <a:pt x="6983996" y="0"/>
                </a:moveTo>
                <a:lnTo>
                  <a:pt x="0" y="0"/>
                </a:lnTo>
                <a:lnTo>
                  <a:pt x="0" y="3609797"/>
                </a:lnTo>
                <a:lnTo>
                  <a:pt x="6983996" y="3609797"/>
                </a:lnTo>
                <a:lnTo>
                  <a:pt x="6983996" y="0"/>
                </a:lnTo>
                <a:close/>
              </a:path>
            </a:pathLst>
          </a:custGeom>
          <a:solidFill>
            <a:srgbClr val="EFF7F8"/>
          </a:solidFill>
        </p:spPr>
        <p:txBody>
          <a:bodyPr wrap="square" lIns="0" tIns="0" rIns="0" bIns="0" rtlCol="0"/>
          <a:lstStyle/>
          <a:p>
            <a:endParaRPr/>
          </a:p>
        </p:txBody>
      </p:sp>
      <p:sp>
        <p:nvSpPr>
          <p:cNvPr id="3" name="object 3"/>
          <p:cNvSpPr/>
          <p:nvPr/>
        </p:nvSpPr>
        <p:spPr>
          <a:xfrm>
            <a:off x="5389194" y="10231208"/>
            <a:ext cx="1883410" cy="173355"/>
          </a:xfrm>
          <a:custGeom>
            <a:avLst/>
            <a:gdLst/>
            <a:ahLst/>
            <a:cxnLst/>
            <a:rect l="l" t="t" r="r" b="b"/>
            <a:pathLst>
              <a:path w="1883409" h="173354">
                <a:moveTo>
                  <a:pt x="1882800" y="0"/>
                </a:moveTo>
                <a:lnTo>
                  <a:pt x="0" y="0"/>
                </a:lnTo>
                <a:lnTo>
                  <a:pt x="0" y="172796"/>
                </a:lnTo>
                <a:lnTo>
                  <a:pt x="1882800" y="172796"/>
                </a:lnTo>
                <a:lnTo>
                  <a:pt x="1882800" y="0"/>
                </a:lnTo>
                <a:close/>
              </a:path>
            </a:pathLst>
          </a:custGeom>
          <a:solidFill>
            <a:srgbClr val="E7F3F3"/>
          </a:solidFill>
        </p:spPr>
        <p:txBody>
          <a:bodyPr wrap="square" lIns="0" tIns="0" rIns="0" bIns="0" rtlCol="0"/>
          <a:lstStyle/>
          <a:p>
            <a:endParaRPr/>
          </a:p>
        </p:txBody>
      </p:sp>
      <p:sp>
        <p:nvSpPr>
          <p:cNvPr id="4" name="object 4"/>
          <p:cNvSpPr txBox="1"/>
          <p:nvPr/>
        </p:nvSpPr>
        <p:spPr>
          <a:xfrm>
            <a:off x="286066" y="8549560"/>
            <a:ext cx="6984365" cy="1377300"/>
          </a:xfrm>
          <a:prstGeom prst="rect">
            <a:avLst/>
          </a:prstGeom>
        </p:spPr>
        <p:txBody>
          <a:bodyPr vert="horz" wrap="square" lIns="0" tIns="12700" rIns="0" bIns="0" rtlCol="0" anchor="t">
            <a:spAutoFit/>
          </a:bodyPr>
          <a:lstStyle/>
          <a:p>
            <a:pPr marL="12700">
              <a:lnSpc>
                <a:spcPct val="100000"/>
              </a:lnSpc>
              <a:spcBef>
                <a:spcPts val="100"/>
              </a:spcBef>
            </a:pPr>
            <a:r>
              <a:rPr lang="en-US" sz="1000" b="1" spc="-10" dirty="0">
                <a:solidFill>
                  <a:srgbClr val="0B6381"/>
                </a:solidFill>
                <a:latin typeface="Avenir-Heavy"/>
                <a:cs typeface="Avenir-Heavy"/>
              </a:rPr>
              <a:t>REFERENCES</a:t>
            </a:r>
            <a:endParaRPr lang="en-US" sz="1000" dirty="0">
              <a:latin typeface="Avenir-Heavy"/>
              <a:cs typeface="Avenir-Heavy"/>
            </a:endParaRPr>
          </a:p>
          <a:p>
            <a:pPr marL="12700">
              <a:spcBef>
                <a:spcPts val="805"/>
              </a:spcBef>
            </a:pPr>
            <a:r>
              <a:rPr sz="800" b="1" dirty="0">
                <a:latin typeface="Avenir-Book"/>
                <a:cs typeface="Avenir"/>
              </a:rPr>
              <a:t>1.</a:t>
            </a:r>
            <a:r>
              <a:rPr lang="en-US" sz="800" b="1" dirty="0">
                <a:latin typeface="Avenir-Book"/>
                <a:cs typeface="Avenir"/>
              </a:rPr>
              <a:t> </a:t>
            </a:r>
            <a:r>
              <a:rPr lang="en-US" sz="800" dirty="0" err="1">
                <a:latin typeface="Avenir-Book"/>
                <a:cs typeface="Avenir"/>
              </a:rPr>
              <a:t>Gendoo</a:t>
            </a:r>
            <a:r>
              <a:rPr lang="en-US" sz="800" dirty="0">
                <a:latin typeface="Avenir-Book"/>
                <a:cs typeface="Avenir"/>
              </a:rPr>
              <a:t>, D.M.A. et al. Bioinformatics </a:t>
            </a:r>
            <a:r>
              <a:rPr lang="en-SK" sz="800" b="0" i="0" dirty="0">
                <a:solidFill>
                  <a:srgbClr val="212121"/>
                </a:solidFill>
                <a:effectLst/>
                <a:latin typeface="Avenir-Book"/>
              </a:rPr>
              <a:t>32(7): 1097–1099 (2016).</a:t>
            </a:r>
            <a:r>
              <a:rPr lang="en-US" sz="800" b="0" i="0" dirty="0">
                <a:solidFill>
                  <a:srgbClr val="212121"/>
                </a:solidFill>
                <a:effectLst/>
                <a:latin typeface="Avenir-Book"/>
              </a:rPr>
              <a:t> </a:t>
            </a:r>
            <a:r>
              <a:rPr lang="en-SK" sz="800" b="1" dirty="0">
                <a:latin typeface="Avenir-Book"/>
                <a:cs typeface="Avenir"/>
              </a:rPr>
              <a:t>2. </a:t>
            </a:r>
            <a:r>
              <a:rPr lang="en-GB" sz="800" dirty="0">
                <a:latin typeface="Avenir-Book"/>
                <a:cs typeface="Avenir-Light"/>
              </a:rPr>
              <a:t>Lehmann,</a:t>
            </a:r>
            <a:r>
              <a:rPr lang="en-GB" sz="800" spc="-5" dirty="0">
                <a:latin typeface="Avenir-Book"/>
                <a:cs typeface="Avenir-Light"/>
              </a:rPr>
              <a:t> </a:t>
            </a:r>
            <a:r>
              <a:rPr lang="en-GB" sz="800" dirty="0">
                <a:latin typeface="Avenir-Book"/>
                <a:cs typeface="Avenir-Light"/>
              </a:rPr>
              <a:t>B.</a:t>
            </a:r>
            <a:r>
              <a:rPr lang="en-GB" sz="800" spc="-5" dirty="0">
                <a:latin typeface="Avenir-Book"/>
                <a:cs typeface="Avenir-Light"/>
              </a:rPr>
              <a:t> </a:t>
            </a:r>
            <a:r>
              <a:rPr lang="en-GB" sz="800" dirty="0">
                <a:latin typeface="Avenir-Book"/>
                <a:cs typeface="Avenir-Light"/>
              </a:rPr>
              <a:t>D. et</a:t>
            </a:r>
            <a:r>
              <a:rPr lang="en-GB" sz="800" spc="-5" dirty="0">
                <a:latin typeface="Avenir-Book"/>
                <a:cs typeface="Avenir-Light"/>
              </a:rPr>
              <a:t> </a:t>
            </a:r>
            <a:r>
              <a:rPr lang="en-GB" sz="800" dirty="0">
                <a:latin typeface="Avenir-Book"/>
                <a:cs typeface="Avenir-Light"/>
              </a:rPr>
              <a:t>al. J Clin Invest 121: 2750–2767 (2011). </a:t>
            </a:r>
            <a:r>
              <a:rPr lang="en-GB" sz="800" b="1" dirty="0">
                <a:latin typeface="Avenir-Book"/>
                <a:cs typeface="Avenir"/>
              </a:rPr>
              <a:t>3.</a:t>
            </a:r>
            <a:r>
              <a:rPr lang="en-GB" sz="800" b="1" spc="-30" dirty="0">
                <a:latin typeface="Avenir-Book"/>
                <a:cs typeface="Avenir"/>
              </a:rPr>
              <a:t> </a:t>
            </a:r>
            <a:r>
              <a:rPr lang="en-GB" sz="800" dirty="0">
                <a:latin typeface="Avenir-Book"/>
                <a:cs typeface="Avenir-Light"/>
              </a:rPr>
              <a:t>Lehmann, B. D. et al.</a:t>
            </a:r>
            <a:r>
              <a:rPr lang="en-GB" sz="800" spc="5" dirty="0">
                <a:latin typeface="Avenir-Book"/>
                <a:cs typeface="Avenir-Light"/>
              </a:rPr>
              <a:t> </a:t>
            </a:r>
            <a:r>
              <a:rPr lang="en-GB" sz="800" dirty="0" err="1">
                <a:latin typeface="Avenir-Book"/>
                <a:cs typeface="Avenir-Light"/>
              </a:rPr>
              <a:t>PLoS</a:t>
            </a:r>
            <a:r>
              <a:rPr lang="en-GB" sz="800" spc="-5" dirty="0">
                <a:latin typeface="Avenir-Book"/>
                <a:cs typeface="Avenir-Light"/>
              </a:rPr>
              <a:t> </a:t>
            </a:r>
            <a:r>
              <a:rPr lang="en-GB" sz="800" dirty="0">
                <a:latin typeface="Avenir-Book"/>
                <a:cs typeface="Avenir-Light"/>
              </a:rPr>
              <a:t>One 11:</a:t>
            </a:r>
            <a:r>
              <a:rPr lang="en-GB" sz="800" spc="-5" dirty="0">
                <a:latin typeface="Avenir-Book"/>
                <a:cs typeface="Avenir-Light"/>
              </a:rPr>
              <a:t> </a:t>
            </a:r>
            <a:r>
              <a:rPr lang="en-GB" sz="800" dirty="0">
                <a:latin typeface="Avenir-Book"/>
                <a:cs typeface="Avenir-Light"/>
              </a:rPr>
              <a:t>e0157368</a:t>
            </a:r>
            <a:r>
              <a:rPr lang="en-GB" sz="800" spc="-5" dirty="0">
                <a:latin typeface="Avenir-Book"/>
                <a:cs typeface="Avenir-Light"/>
              </a:rPr>
              <a:t> </a:t>
            </a:r>
            <a:r>
              <a:rPr lang="en-GB" sz="800" dirty="0">
                <a:latin typeface="Avenir-Book"/>
                <a:cs typeface="Avenir-Light"/>
              </a:rPr>
              <a:t>(2016).</a:t>
            </a:r>
            <a:r>
              <a:rPr lang="en-GB" sz="800" spc="-5" dirty="0">
                <a:latin typeface="Avenir-Book"/>
                <a:cs typeface="Avenir-Light"/>
              </a:rPr>
              <a:t> </a:t>
            </a:r>
            <a:r>
              <a:rPr lang="en-GB" sz="800" b="1" spc="-5" dirty="0">
                <a:latin typeface="Avenir-Book"/>
                <a:cs typeface="Avenir-Light"/>
              </a:rPr>
              <a:t>4</a:t>
            </a:r>
            <a:r>
              <a:rPr lang="en-GB" sz="800" b="1" dirty="0">
                <a:latin typeface="Avenir-Book"/>
                <a:cs typeface="Avenir"/>
              </a:rPr>
              <a:t>.</a:t>
            </a:r>
            <a:r>
              <a:rPr lang="en-GB" sz="800" b="1" spc="-30" dirty="0">
                <a:latin typeface="Avenir-Book"/>
                <a:cs typeface="Avenir"/>
              </a:rPr>
              <a:t> </a:t>
            </a:r>
            <a:r>
              <a:rPr lang="en-GB" sz="800" dirty="0" err="1">
                <a:latin typeface="Avenir-Book"/>
                <a:cs typeface="Avenir-Light"/>
              </a:rPr>
              <a:t>Bareche</a:t>
            </a:r>
            <a:r>
              <a:rPr lang="en-GB" sz="800" dirty="0">
                <a:latin typeface="Avenir-Book"/>
                <a:cs typeface="Avenir-Light"/>
              </a:rPr>
              <a:t>,</a:t>
            </a:r>
            <a:r>
              <a:rPr lang="en-GB" sz="800" spc="-5" dirty="0">
                <a:latin typeface="Avenir-Book"/>
                <a:cs typeface="Avenir-Light"/>
              </a:rPr>
              <a:t> </a:t>
            </a:r>
            <a:r>
              <a:rPr lang="en-GB" sz="800" spc="-30" dirty="0">
                <a:latin typeface="Avenir-Book"/>
                <a:cs typeface="Avenir-Light"/>
              </a:rPr>
              <a:t>Y.</a:t>
            </a:r>
            <a:r>
              <a:rPr lang="en-GB" sz="800" spc="-5" dirty="0">
                <a:latin typeface="Avenir-Book"/>
                <a:cs typeface="Avenir-Light"/>
              </a:rPr>
              <a:t> </a:t>
            </a:r>
            <a:r>
              <a:rPr lang="en-GB" sz="800" dirty="0">
                <a:latin typeface="Avenir-Book"/>
                <a:cs typeface="Avenir-Light"/>
              </a:rPr>
              <a:t>et al.</a:t>
            </a:r>
            <a:r>
              <a:rPr lang="en-GB" sz="800" spc="-5" dirty="0">
                <a:latin typeface="Avenir-Book"/>
                <a:cs typeface="Avenir-Light"/>
              </a:rPr>
              <a:t> </a:t>
            </a:r>
            <a:r>
              <a:rPr lang="en-GB" sz="800" dirty="0">
                <a:latin typeface="Avenir-Book"/>
                <a:cs typeface="Avenir-Light"/>
              </a:rPr>
              <a:t>Ann Oncol</a:t>
            </a:r>
            <a:r>
              <a:rPr lang="en-GB" sz="800" spc="-5" dirty="0">
                <a:latin typeface="Avenir-Book"/>
                <a:cs typeface="Avenir-Light"/>
              </a:rPr>
              <a:t> </a:t>
            </a:r>
            <a:r>
              <a:rPr lang="en-GB" sz="800" dirty="0">
                <a:latin typeface="Avenir-Book"/>
                <a:cs typeface="Avenir-Light"/>
              </a:rPr>
              <a:t>29:</a:t>
            </a:r>
            <a:r>
              <a:rPr lang="en-GB" sz="800" spc="-5" dirty="0">
                <a:latin typeface="Avenir-Book"/>
                <a:cs typeface="Avenir-Light"/>
              </a:rPr>
              <a:t> </a:t>
            </a:r>
            <a:r>
              <a:rPr lang="en-GB" sz="800" dirty="0">
                <a:latin typeface="Avenir-Book"/>
                <a:cs typeface="Avenir-Light"/>
              </a:rPr>
              <a:t>895–902</a:t>
            </a:r>
            <a:r>
              <a:rPr lang="en-GB" sz="800" spc="-5" dirty="0">
                <a:latin typeface="Avenir-Book"/>
                <a:cs typeface="Avenir-Light"/>
              </a:rPr>
              <a:t> </a:t>
            </a:r>
            <a:r>
              <a:rPr lang="en-GB" sz="800" dirty="0">
                <a:latin typeface="Avenir-Book"/>
                <a:cs typeface="Avenir-Light"/>
              </a:rPr>
              <a:t>(2018). </a:t>
            </a:r>
            <a:r>
              <a:rPr lang="en-SK" sz="800" b="1" dirty="0">
                <a:latin typeface="Avenir-Book"/>
                <a:cs typeface="Avenir-Light"/>
              </a:rPr>
              <a:t>5</a:t>
            </a:r>
            <a:r>
              <a:rPr lang="en-SK" sz="800" b="1" dirty="0">
                <a:latin typeface="Avenir-Book"/>
                <a:cs typeface="Avenir"/>
              </a:rPr>
              <a:t>. </a:t>
            </a:r>
            <a:r>
              <a:rPr lang="en-US" sz="800" dirty="0">
                <a:latin typeface="Avenir-Book"/>
                <a:cs typeface="Avenir"/>
              </a:rPr>
              <a:t>Paik, S. et al. N Engl J Med 351(27): 2817-2826 (2004). </a:t>
            </a:r>
            <a:r>
              <a:rPr lang="en-SK" sz="800" b="1" dirty="0">
                <a:latin typeface="Avenir-Book"/>
                <a:cs typeface="Avenir"/>
              </a:rPr>
              <a:t>6. </a:t>
            </a:r>
            <a:r>
              <a:rPr lang="en-SK" sz="800" dirty="0">
                <a:latin typeface="Avenir-Book"/>
                <a:cs typeface="Avenir"/>
              </a:rPr>
              <a:t>van’t Veer, L.J. et al. Nature 415(6871): 530-536 (2002). </a:t>
            </a:r>
            <a:r>
              <a:rPr lang="en-SK" sz="800" b="1" dirty="0">
                <a:latin typeface="Avenir-Book"/>
                <a:cs typeface="Avenir"/>
              </a:rPr>
              <a:t>7.</a:t>
            </a:r>
            <a:r>
              <a:rPr lang="en-US" sz="800" b="1" dirty="0">
                <a:latin typeface="Avenir-Book"/>
                <a:cs typeface="Avenir"/>
              </a:rPr>
              <a:t> </a:t>
            </a:r>
            <a:r>
              <a:rPr lang="en-US" sz="800" dirty="0">
                <a:latin typeface="Avenir-Book"/>
                <a:cs typeface="Avenir"/>
              </a:rPr>
              <a:t>Parker, J.S. et al. J Clin Oncol 27(8): 1160-1167 (2009). </a:t>
            </a:r>
            <a:r>
              <a:rPr lang="en-GB" sz="800" b="1" dirty="0">
                <a:latin typeface="Avenir-Book"/>
                <a:cs typeface="Avenir"/>
              </a:rPr>
              <a:t>8.</a:t>
            </a:r>
            <a:r>
              <a:rPr lang="en-GB" sz="800" b="1" spc="-35" dirty="0">
                <a:latin typeface="Avenir-Book"/>
                <a:cs typeface="Avenir"/>
              </a:rPr>
              <a:t> </a:t>
            </a:r>
            <a:r>
              <a:rPr lang="en-GB" sz="800" spc="-35" dirty="0">
                <a:latin typeface="Avenir-Book"/>
                <a:cs typeface="Avenir"/>
              </a:rPr>
              <a:t>Cardoso, F. et al. Ann Oncol 30(8): 1194-1220 (2019). </a:t>
            </a:r>
            <a:r>
              <a:rPr lang="en-GB" sz="800" b="1" spc="-35" dirty="0">
                <a:latin typeface="Avenir-Book"/>
                <a:cs typeface="Avenir"/>
              </a:rPr>
              <a:t>9</a:t>
            </a:r>
            <a:r>
              <a:rPr lang="en-GB" sz="800" b="1" dirty="0">
                <a:latin typeface="Avenir-Book"/>
                <a:cs typeface="Avenir"/>
              </a:rPr>
              <a:t>.</a:t>
            </a:r>
            <a:r>
              <a:rPr lang="en-GB" sz="800" b="1" spc="-35" dirty="0">
                <a:latin typeface="Avenir-Book"/>
                <a:cs typeface="Avenir"/>
              </a:rPr>
              <a:t> </a:t>
            </a:r>
            <a:r>
              <a:rPr lang="en-GB" sz="800" dirty="0">
                <a:latin typeface="Avenir-Book"/>
                <a:cs typeface="Avenir-Light"/>
              </a:rPr>
              <a:t>Guerrero-</a:t>
            </a:r>
            <a:r>
              <a:rPr lang="en-GB" sz="800" dirty="0" err="1">
                <a:latin typeface="Avenir-Book"/>
                <a:cs typeface="Avenir-Light"/>
              </a:rPr>
              <a:t>Zotano</a:t>
            </a:r>
            <a:r>
              <a:rPr lang="en-GB" sz="800" dirty="0">
                <a:latin typeface="Avenir-Book"/>
                <a:cs typeface="Avenir-Light"/>
              </a:rPr>
              <a:t>, A.L. et al. Clin Cancer Res 24(11): 2517-2529 (2018). </a:t>
            </a:r>
            <a:r>
              <a:rPr lang="en-GB" sz="800" b="1" dirty="0">
                <a:latin typeface="Avenir-Book"/>
                <a:cs typeface="Avenir-Light"/>
              </a:rPr>
              <a:t>10</a:t>
            </a:r>
            <a:r>
              <a:rPr lang="en-GB" sz="800" b="1" dirty="0">
                <a:latin typeface="Avenir-Book"/>
                <a:cs typeface="Avenir"/>
              </a:rPr>
              <a:t>.</a:t>
            </a:r>
            <a:r>
              <a:rPr lang="en-GB" sz="800" b="1" spc="-35" dirty="0">
                <a:latin typeface="Avenir-Book"/>
                <a:cs typeface="Avenir"/>
              </a:rPr>
              <a:t> </a:t>
            </a:r>
            <a:r>
              <a:rPr lang="en-GB" sz="800" spc="-35" dirty="0">
                <a:latin typeface="Avenir-Book"/>
                <a:cs typeface="Avenir"/>
              </a:rPr>
              <a:t>Mercogliano, M.F. et al. </a:t>
            </a:r>
            <a:r>
              <a:rPr lang="en-GB" sz="800" dirty="0">
                <a:latin typeface="Avenir-Book"/>
                <a:cs typeface="Avenir-Light"/>
              </a:rPr>
              <a:t>Clin Cancer Res 23(3): 636-648 (2017). </a:t>
            </a:r>
            <a:r>
              <a:rPr lang="en-SK" sz="800" b="1" dirty="0">
                <a:latin typeface="Avenir-Book"/>
                <a:cs typeface="Avenir-Light"/>
              </a:rPr>
              <a:t>11</a:t>
            </a:r>
            <a:r>
              <a:rPr lang="en-SK" sz="800" b="1" dirty="0">
                <a:latin typeface="Avenir-Book"/>
                <a:cs typeface="Avenir"/>
              </a:rPr>
              <a:t>. </a:t>
            </a:r>
            <a:r>
              <a:rPr lang="en-GB" sz="800" dirty="0">
                <a:latin typeface="Avenir-Book"/>
                <a:cs typeface="Avenir"/>
              </a:rPr>
              <a:t>Guardia, C. et al., </a:t>
            </a:r>
            <a:r>
              <a:rPr lang="en-GB" sz="800" dirty="0">
                <a:latin typeface="Avenir-Book"/>
                <a:cs typeface="Avenir-Light"/>
              </a:rPr>
              <a:t>Clin Cancer Res 27(18): 5096-5108 (2021). </a:t>
            </a:r>
            <a:r>
              <a:rPr lang="en-GB" sz="800" b="1" dirty="0">
                <a:latin typeface="Avenir-Book"/>
                <a:cs typeface="Avenir-Light"/>
              </a:rPr>
              <a:t>12</a:t>
            </a:r>
            <a:r>
              <a:rPr lang="en-GB" sz="800" b="1" dirty="0">
                <a:latin typeface="Avenir-Book"/>
                <a:cs typeface="Avenir"/>
              </a:rPr>
              <a:t>. </a:t>
            </a:r>
            <a:r>
              <a:rPr lang="en-GB" sz="800" dirty="0">
                <a:latin typeface="Avenir-Book"/>
                <a:cs typeface="Avenir"/>
              </a:rPr>
              <a:t>Sonnenblick, A. et al. BMC Med 13:177 (2015).</a:t>
            </a:r>
            <a:r>
              <a:rPr lang="en-SK" sz="800" b="1" spc="45" dirty="0">
                <a:latin typeface="Avenir-Book"/>
                <a:cs typeface="Avenir"/>
              </a:rPr>
              <a:t> </a:t>
            </a:r>
            <a:r>
              <a:rPr lang="en-GB" sz="800" b="1" dirty="0">
                <a:latin typeface="Avenir-Book"/>
                <a:cs typeface="Avenir-Light"/>
              </a:rPr>
              <a:t>13</a:t>
            </a:r>
            <a:r>
              <a:rPr lang="en-GB" sz="800" b="1" dirty="0">
                <a:latin typeface="Avenir-Book"/>
                <a:cs typeface="Avenir"/>
              </a:rPr>
              <a:t>. </a:t>
            </a:r>
            <a:r>
              <a:rPr lang="en-GB" sz="800" dirty="0">
                <a:latin typeface="Avenir-Book"/>
                <a:cs typeface="Avenir-Light"/>
              </a:rPr>
              <a:t>Wolf,</a:t>
            </a:r>
            <a:r>
              <a:rPr lang="en-GB" sz="800" spc="-5" dirty="0">
                <a:latin typeface="Avenir-Book"/>
                <a:cs typeface="Avenir-Light"/>
              </a:rPr>
              <a:t> </a:t>
            </a:r>
            <a:r>
              <a:rPr lang="en-GB" sz="800" dirty="0">
                <a:latin typeface="Avenir-Book"/>
                <a:cs typeface="Avenir-Light"/>
              </a:rPr>
              <a:t>D.</a:t>
            </a:r>
            <a:r>
              <a:rPr lang="en-GB" sz="800" spc="-5" dirty="0">
                <a:latin typeface="Avenir-Book"/>
                <a:cs typeface="Avenir-Light"/>
              </a:rPr>
              <a:t> </a:t>
            </a:r>
            <a:r>
              <a:rPr lang="en-GB" sz="800" dirty="0">
                <a:latin typeface="Avenir-Book"/>
                <a:cs typeface="Avenir-Light"/>
              </a:rPr>
              <a:t>M. et</a:t>
            </a:r>
            <a:r>
              <a:rPr lang="en-GB" sz="800" spc="-5" dirty="0">
                <a:latin typeface="Avenir-Book"/>
                <a:cs typeface="Avenir-Light"/>
              </a:rPr>
              <a:t> </a:t>
            </a:r>
            <a:r>
              <a:rPr lang="en-GB" sz="800" dirty="0">
                <a:latin typeface="Avenir-Book"/>
                <a:cs typeface="Avenir-Light"/>
              </a:rPr>
              <a:t>al.</a:t>
            </a:r>
            <a:r>
              <a:rPr lang="en-GB" sz="800" spc="-5" dirty="0">
                <a:latin typeface="Avenir-Book"/>
                <a:cs typeface="Avenir-Light"/>
              </a:rPr>
              <a:t> </a:t>
            </a:r>
            <a:r>
              <a:rPr lang="en-GB" sz="800" dirty="0">
                <a:latin typeface="Avenir-Book"/>
                <a:cs typeface="Avenir-Light"/>
              </a:rPr>
              <a:t>Cancer Cell 40:</a:t>
            </a:r>
            <a:r>
              <a:rPr lang="en-GB" sz="800" spc="-5" dirty="0">
                <a:latin typeface="Avenir-Book"/>
                <a:cs typeface="Avenir-Light"/>
              </a:rPr>
              <a:t> </a:t>
            </a:r>
            <a:r>
              <a:rPr lang="en-GB" sz="800" dirty="0">
                <a:latin typeface="Avenir-Book"/>
                <a:cs typeface="Avenir-Light"/>
              </a:rPr>
              <a:t>609-623.e6 (2022).</a:t>
            </a:r>
            <a:r>
              <a:rPr lang="en-GB" sz="800" spc="-5" dirty="0">
                <a:latin typeface="Avenir-Book"/>
                <a:cs typeface="Avenir-Light"/>
              </a:rPr>
              <a:t> </a:t>
            </a:r>
            <a:r>
              <a:rPr lang="en-US" sz="800" b="1" dirty="0">
                <a:latin typeface="Avenir-Book"/>
                <a:cs typeface="Avenir"/>
              </a:rPr>
              <a:t>14.</a:t>
            </a:r>
            <a:r>
              <a:rPr lang="en-US" sz="800" b="1" spc="-35" dirty="0">
                <a:latin typeface="Avenir-Book"/>
                <a:cs typeface="Avenir"/>
              </a:rPr>
              <a:t> </a:t>
            </a:r>
            <a:r>
              <a:rPr lang="en-GB" sz="800" dirty="0">
                <a:latin typeface="Avenir-Book"/>
                <a:cs typeface="Avenir"/>
              </a:rPr>
              <a:t>Ma, C.X. et al. </a:t>
            </a:r>
            <a:r>
              <a:rPr lang="en-GB" sz="800" dirty="0">
                <a:latin typeface="Avenir-Book"/>
                <a:cs typeface="Avenir-Light"/>
              </a:rPr>
              <a:t>Clin Cancer Res 23(15): 4055-4065 (2017). </a:t>
            </a:r>
            <a:r>
              <a:rPr lang="en-US" sz="800" b="1" spc="-5" dirty="0">
                <a:latin typeface="Avenir-Book"/>
                <a:cs typeface="Avenir-Light"/>
              </a:rPr>
              <a:t>1</a:t>
            </a:r>
            <a:r>
              <a:rPr sz="800" b="1" dirty="0">
                <a:latin typeface="Avenir-Book"/>
                <a:cs typeface="Avenir"/>
              </a:rPr>
              <a:t>5.</a:t>
            </a:r>
            <a:r>
              <a:rPr lang="en-US" sz="800" b="1" dirty="0">
                <a:latin typeface="Avenir-Book"/>
                <a:cs typeface="Avenir"/>
              </a:rPr>
              <a:t> </a:t>
            </a:r>
            <a:r>
              <a:rPr lang="en-US" sz="800" dirty="0">
                <a:latin typeface="Avenir-Book"/>
                <a:cs typeface="Avenir"/>
              </a:rPr>
              <a:t>Loi, S. et al. PNAS 107(22): 10208-10213 (2010).</a:t>
            </a:r>
            <a:r>
              <a:rPr lang="en-US" sz="800" b="1" spc="-5" dirty="0">
                <a:latin typeface="Avenir-Book"/>
                <a:cs typeface="Avenir-Light"/>
              </a:rPr>
              <a:t>16</a:t>
            </a:r>
            <a:r>
              <a:rPr lang="en-US" sz="800" b="1" dirty="0">
                <a:latin typeface="Avenir-Book"/>
                <a:cs typeface="Avenir"/>
              </a:rPr>
              <a:t>. </a:t>
            </a:r>
            <a:r>
              <a:rPr lang="en-US" sz="800" dirty="0" err="1">
                <a:latin typeface="Avenir-Book"/>
                <a:cs typeface="Avenir"/>
              </a:rPr>
              <a:t>Foekens</a:t>
            </a:r>
            <a:r>
              <a:rPr lang="en-US" sz="800" dirty="0">
                <a:latin typeface="Avenir-Book"/>
                <a:cs typeface="Avenir"/>
              </a:rPr>
              <a:t>, J.A. et al. Cancer Res. 61: 1421-1425 (2001).</a:t>
            </a:r>
            <a:r>
              <a:rPr sz="800" spc="-30" dirty="0">
                <a:latin typeface="Avenir-Book"/>
                <a:cs typeface="Avenir"/>
              </a:rPr>
              <a:t> </a:t>
            </a:r>
            <a:r>
              <a:rPr lang="en-US" sz="800" b="1" spc="-30" dirty="0">
                <a:latin typeface="Avenir-Book"/>
                <a:cs typeface="Avenir"/>
              </a:rPr>
              <a:t>17</a:t>
            </a:r>
            <a:r>
              <a:rPr sz="800" b="1" dirty="0">
                <a:latin typeface="Avenir-Book"/>
                <a:cs typeface="Avenir"/>
              </a:rPr>
              <a:t>.</a:t>
            </a:r>
            <a:r>
              <a:rPr sz="800" b="1" spc="-35" dirty="0">
                <a:latin typeface="Avenir-Book"/>
                <a:cs typeface="Avenir"/>
              </a:rPr>
              <a:t> </a:t>
            </a:r>
            <a:r>
              <a:rPr lang="en-US" sz="800" spc="-35" dirty="0">
                <a:latin typeface="Avenir-Book"/>
                <a:cs typeface="Avenir"/>
              </a:rPr>
              <a:t>Mackey, J.R. et al. Clin Cancer Res. 8(1): 110-116 (2002). </a:t>
            </a:r>
            <a:r>
              <a:rPr lang="en-US" sz="800" b="1" spc="-35" dirty="0">
                <a:latin typeface="Avenir-Book"/>
                <a:cs typeface="Avenir"/>
              </a:rPr>
              <a:t>1</a:t>
            </a:r>
            <a:r>
              <a:rPr lang="en-SK" sz="800" b="1" spc="-35" dirty="0">
                <a:latin typeface="Avenir-Book"/>
                <a:cs typeface="Avenir"/>
              </a:rPr>
              <a:t>8</a:t>
            </a:r>
            <a:r>
              <a:rPr lang="en-SK" sz="800" b="1" dirty="0">
                <a:latin typeface="Avenir-Book"/>
                <a:cs typeface="Avenir"/>
              </a:rPr>
              <a:t>. </a:t>
            </a:r>
            <a:r>
              <a:rPr lang="en-GB" sz="800" dirty="0">
                <a:latin typeface="Avenir-Book"/>
                <a:cs typeface="Avenir"/>
              </a:rPr>
              <a:t>Yang, V. et al. RSC Med Chem. 11(6): 646-664 (2020). </a:t>
            </a:r>
            <a:r>
              <a:rPr lang="en-GB" sz="800" b="1" dirty="0">
                <a:latin typeface="Avenir-Book"/>
                <a:cs typeface="Avenir"/>
              </a:rPr>
              <a:t>1</a:t>
            </a:r>
            <a:r>
              <a:rPr lang="en-SK" sz="800" b="1" dirty="0">
                <a:latin typeface="Avenir-Book"/>
                <a:cs typeface="Avenir"/>
              </a:rPr>
              <a:t>9.</a:t>
            </a:r>
            <a:r>
              <a:rPr lang="en-GB" sz="800" dirty="0">
                <a:latin typeface="Avenir-Book"/>
                <a:cs typeface="Avenir"/>
              </a:rPr>
              <a:t> Filippone, M.G. et al. Nat Commun. 13(1): 2642 (2022). </a:t>
            </a:r>
            <a:r>
              <a:rPr lang="en-GB" sz="800" b="1" dirty="0">
                <a:latin typeface="Avenir-Book"/>
                <a:cs typeface="Avenir"/>
              </a:rPr>
              <a:t>20. </a:t>
            </a:r>
            <a:r>
              <a:rPr lang="en-GB" sz="800" dirty="0">
                <a:latin typeface="Avenir-Book"/>
                <a:cs typeface="Avenir-Light"/>
              </a:rPr>
              <a:t>Rodrigues-Ferreira, </a:t>
            </a:r>
            <a:r>
              <a:rPr lang="en-GB" sz="800" spc="-45" dirty="0">
                <a:latin typeface="Avenir-Book"/>
                <a:cs typeface="Avenir-Light"/>
              </a:rPr>
              <a:t>S. et al. Proc Natl </a:t>
            </a:r>
            <a:r>
              <a:rPr lang="en-GB" sz="800" spc="-45" dirty="0" err="1">
                <a:latin typeface="Avenir-Book"/>
                <a:cs typeface="Avenir-Light"/>
              </a:rPr>
              <a:t>Acad</a:t>
            </a:r>
            <a:r>
              <a:rPr lang="en-GB" sz="800" spc="-45" dirty="0">
                <a:latin typeface="Avenir-Book"/>
                <a:cs typeface="Avenir-Light"/>
              </a:rPr>
              <a:t> Sci USA 116(47): 23691-23697 (2019). </a:t>
            </a:r>
            <a:r>
              <a:rPr lang="en-GB" sz="800" b="1" spc="-45" dirty="0">
                <a:latin typeface="Avenir-Book"/>
                <a:cs typeface="Avenir-Light"/>
              </a:rPr>
              <a:t>21</a:t>
            </a:r>
            <a:r>
              <a:rPr lang="en-GB" sz="800" b="1" dirty="0">
                <a:latin typeface="Avenir-Book"/>
                <a:cs typeface="Avenir"/>
              </a:rPr>
              <a:t>. </a:t>
            </a:r>
            <a:r>
              <a:rPr lang="en-GB" sz="800" dirty="0">
                <a:latin typeface="Avenir-Book"/>
                <a:cs typeface="Avenir-Light"/>
              </a:rPr>
              <a:t>Hatzis, </a:t>
            </a:r>
            <a:r>
              <a:rPr lang="en-GB" sz="800" spc="-45" dirty="0">
                <a:latin typeface="Avenir-Book"/>
                <a:cs typeface="Avenir-Light"/>
              </a:rPr>
              <a:t>C.</a:t>
            </a:r>
            <a:r>
              <a:rPr lang="en-GB" sz="800" spc="-5" dirty="0">
                <a:latin typeface="Avenir-Book"/>
                <a:cs typeface="Avenir-Light"/>
              </a:rPr>
              <a:t> </a:t>
            </a:r>
            <a:r>
              <a:rPr lang="en-GB" sz="800" dirty="0">
                <a:latin typeface="Avenir-Book"/>
                <a:cs typeface="Avenir-Light"/>
              </a:rPr>
              <a:t>et</a:t>
            </a:r>
            <a:r>
              <a:rPr lang="en-GB" sz="800" spc="-5" dirty="0">
                <a:latin typeface="Avenir-Book"/>
                <a:cs typeface="Avenir-Light"/>
              </a:rPr>
              <a:t> </a:t>
            </a:r>
            <a:r>
              <a:rPr lang="en-GB" sz="800" dirty="0">
                <a:latin typeface="Avenir-Book"/>
                <a:cs typeface="Avenir-Light"/>
              </a:rPr>
              <a:t>al. JAMA 305(18):1873-81 (2011).</a:t>
            </a:r>
            <a:r>
              <a:rPr lang="en-GB" sz="800" b="1" dirty="0">
                <a:latin typeface="Avenir-Book"/>
                <a:cs typeface="Avenir-Light"/>
              </a:rPr>
              <a:t> 22</a:t>
            </a:r>
            <a:r>
              <a:rPr lang="en-GB" sz="800" b="1" dirty="0">
                <a:latin typeface="Avenir-Book"/>
                <a:cs typeface="Avenir"/>
              </a:rPr>
              <a:t>.</a:t>
            </a:r>
            <a:r>
              <a:rPr lang="en-GB" sz="800" b="1" spc="-35" dirty="0">
                <a:latin typeface="Avenir-Book"/>
                <a:cs typeface="Avenir"/>
              </a:rPr>
              <a:t> </a:t>
            </a:r>
            <a:r>
              <a:rPr lang="en-GB" sz="800" dirty="0">
                <a:latin typeface="Avenir-Book"/>
                <a:cs typeface="Avenir-Light"/>
              </a:rPr>
              <a:t>Karn, </a:t>
            </a:r>
            <a:r>
              <a:rPr lang="en-GB" sz="800" spc="-45" dirty="0">
                <a:latin typeface="Avenir-Book"/>
                <a:cs typeface="Avenir-Light"/>
              </a:rPr>
              <a:t>T.</a:t>
            </a:r>
            <a:r>
              <a:rPr lang="en-GB" sz="800" spc="-5" dirty="0">
                <a:latin typeface="Avenir-Book"/>
                <a:cs typeface="Avenir-Light"/>
              </a:rPr>
              <a:t> </a:t>
            </a:r>
            <a:r>
              <a:rPr lang="en-GB" sz="800" dirty="0">
                <a:latin typeface="Avenir-Book"/>
                <a:cs typeface="Avenir-Light"/>
              </a:rPr>
              <a:t>et</a:t>
            </a:r>
            <a:r>
              <a:rPr lang="en-GB" sz="800" spc="-5" dirty="0">
                <a:latin typeface="Avenir-Book"/>
                <a:cs typeface="Avenir-Light"/>
              </a:rPr>
              <a:t> </a:t>
            </a:r>
            <a:r>
              <a:rPr lang="en-GB" sz="800" dirty="0">
                <a:latin typeface="Avenir-Book"/>
                <a:cs typeface="Avenir-Light"/>
              </a:rPr>
              <a:t>al. Clin Cancer</a:t>
            </a:r>
            <a:r>
              <a:rPr lang="en-GB" sz="800" spc="-5" dirty="0">
                <a:latin typeface="Avenir-Book"/>
                <a:cs typeface="Avenir-Light"/>
              </a:rPr>
              <a:t> </a:t>
            </a:r>
            <a:r>
              <a:rPr lang="en-GB" sz="800" dirty="0">
                <a:latin typeface="Avenir-Book"/>
                <a:cs typeface="Avenir-Light"/>
              </a:rPr>
              <a:t>Res 26:</a:t>
            </a:r>
            <a:r>
              <a:rPr lang="en-GB" sz="800" spc="-5" dirty="0">
                <a:latin typeface="Avenir-Book"/>
                <a:cs typeface="Avenir-Light"/>
              </a:rPr>
              <a:t> </a:t>
            </a:r>
            <a:r>
              <a:rPr lang="en-GB" sz="800" dirty="0">
                <a:latin typeface="Avenir-Book"/>
                <a:cs typeface="Avenir-Light"/>
              </a:rPr>
              <a:t>1896–1904 </a:t>
            </a:r>
            <a:r>
              <a:rPr lang="en-GB" sz="800" spc="-10" dirty="0">
                <a:latin typeface="Avenir-Book"/>
                <a:cs typeface="Avenir-Light"/>
              </a:rPr>
              <a:t>(2020). </a:t>
            </a:r>
            <a:r>
              <a:rPr lang="en-GB" sz="800" b="1" spc="-10" dirty="0">
                <a:latin typeface="Avenir-Book"/>
                <a:cs typeface="Avenir-Light"/>
              </a:rPr>
              <a:t>23</a:t>
            </a:r>
            <a:r>
              <a:rPr lang="en-GB" sz="800" b="1" dirty="0">
                <a:latin typeface="Avenir-Book"/>
                <a:cs typeface="Avenir"/>
              </a:rPr>
              <a:t>.</a:t>
            </a:r>
            <a:r>
              <a:rPr lang="en-GB" sz="800" b="1" spc="-10" dirty="0">
                <a:latin typeface="Avenir-Book"/>
                <a:cs typeface="Avenir"/>
              </a:rPr>
              <a:t> </a:t>
            </a:r>
            <a:r>
              <a:rPr sz="800" dirty="0">
                <a:latin typeface="Avenir-Book"/>
                <a:cs typeface="Avenir-Light"/>
              </a:rPr>
              <a:t>Modi, S.</a:t>
            </a:r>
            <a:r>
              <a:rPr sz="800" spc="-5" dirty="0">
                <a:latin typeface="Avenir-Book"/>
                <a:cs typeface="Avenir-Light"/>
              </a:rPr>
              <a:t> </a:t>
            </a:r>
            <a:r>
              <a:rPr sz="800" dirty="0">
                <a:latin typeface="Avenir-Book"/>
                <a:cs typeface="Avenir-Light"/>
              </a:rPr>
              <a:t>et al. N</a:t>
            </a:r>
            <a:r>
              <a:rPr sz="800" spc="-5" dirty="0">
                <a:latin typeface="Avenir-Book"/>
                <a:cs typeface="Avenir-Light"/>
              </a:rPr>
              <a:t> </a:t>
            </a:r>
            <a:r>
              <a:rPr lang="sk-SK" sz="800" dirty="0" err="1">
                <a:latin typeface="Avenir-Book"/>
                <a:cs typeface="Avenir-Light"/>
              </a:rPr>
              <a:t>Engl</a:t>
            </a:r>
            <a:r>
              <a:rPr sz="800" dirty="0">
                <a:latin typeface="Avenir-Book"/>
                <a:cs typeface="Avenir-Light"/>
              </a:rPr>
              <a:t> J</a:t>
            </a:r>
            <a:r>
              <a:rPr sz="800" spc="-5" dirty="0">
                <a:latin typeface="Avenir-Book"/>
                <a:cs typeface="Avenir-Light"/>
              </a:rPr>
              <a:t> </a:t>
            </a:r>
            <a:r>
              <a:rPr sz="800" dirty="0">
                <a:latin typeface="Avenir-Book"/>
                <a:cs typeface="Avenir-Light"/>
              </a:rPr>
              <a:t>Med 387</a:t>
            </a:r>
            <a:r>
              <a:rPr lang="en-US" sz="800" dirty="0">
                <a:latin typeface="Avenir-Book"/>
                <a:cs typeface="Avenir-Light"/>
              </a:rPr>
              <a:t>:</a:t>
            </a:r>
            <a:r>
              <a:rPr sz="800" spc="-5" dirty="0">
                <a:latin typeface="Avenir-Book"/>
                <a:cs typeface="Avenir-Light"/>
              </a:rPr>
              <a:t> </a:t>
            </a:r>
            <a:r>
              <a:rPr sz="800" dirty="0">
                <a:latin typeface="Avenir-Book"/>
                <a:cs typeface="Avenir-Light"/>
              </a:rPr>
              <a:t>9–20</a:t>
            </a:r>
            <a:r>
              <a:rPr sz="800" spc="-5" dirty="0">
                <a:latin typeface="Avenir-Book"/>
                <a:cs typeface="Avenir-Light"/>
              </a:rPr>
              <a:t> </a:t>
            </a:r>
            <a:r>
              <a:rPr sz="800" dirty="0">
                <a:latin typeface="Avenir-Book"/>
                <a:cs typeface="Avenir-Light"/>
              </a:rPr>
              <a:t>(2022). </a:t>
            </a:r>
            <a:r>
              <a:rPr lang="en-GB" sz="800" b="1" spc="-10" dirty="0">
                <a:latin typeface="Avenir-Book"/>
                <a:cs typeface="Avenir-Light"/>
              </a:rPr>
              <a:t>24</a:t>
            </a:r>
            <a:r>
              <a:rPr lang="en-GB" sz="800" b="1" dirty="0">
                <a:latin typeface="Avenir-Book"/>
                <a:cs typeface="Avenir"/>
              </a:rPr>
              <a:t>.</a:t>
            </a:r>
            <a:r>
              <a:rPr lang="en-SK" sz="800" b="1" spc="-10" dirty="0">
                <a:latin typeface="Avenir-Book"/>
                <a:cs typeface="Avenir"/>
              </a:rPr>
              <a:t> </a:t>
            </a:r>
            <a:r>
              <a:rPr lang="en-GB" sz="800" dirty="0" err="1">
                <a:latin typeface="Avenir-Book"/>
                <a:cs typeface="Avenir-Light"/>
              </a:rPr>
              <a:t>Michaleas</a:t>
            </a:r>
            <a:r>
              <a:rPr lang="en-GB" sz="800" dirty="0">
                <a:latin typeface="Avenir-Book"/>
                <a:cs typeface="Avenir-Light"/>
              </a:rPr>
              <a:t>,</a:t>
            </a:r>
            <a:r>
              <a:rPr lang="en-GB" sz="800" spc="-5" dirty="0">
                <a:latin typeface="Avenir-Book"/>
                <a:cs typeface="Avenir-Light"/>
              </a:rPr>
              <a:t> </a:t>
            </a:r>
            <a:r>
              <a:rPr lang="en-GB" sz="800" dirty="0">
                <a:latin typeface="Avenir-Book"/>
                <a:cs typeface="Avenir-Light"/>
              </a:rPr>
              <a:t>S. et</a:t>
            </a:r>
            <a:r>
              <a:rPr lang="en-GB" sz="800" spc="-5" dirty="0">
                <a:latin typeface="Avenir-Book"/>
                <a:cs typeface="Avenir-Light"/>
              </a:rPr>
              <a:t> </a:t>
            </a:r>
            <a:r>
              <a:rPr lang="en-GB" sz="800" dirty="0">
                <a:latin typeface="Avenir-Book"/>
                <a:cs typeface="Avenir-Light"/>
              </a:rPr>
              <a:t>al. ESMO</a:t>
            </a:r>
            <a:r>
              <a:rPr lang="en-GB" sz="800" spc="-5" dirty="0">
                <a:latin typeface="Avenir-Book"/>
                <a:cs typeface="Avenir-Light"/>
              </a:rPr>
              <a:t> </a:t>
            </a:r>
            <a:r>
              <a:rPr lang="en-GB" sz="800" dirty="0">
                <a:latin typeface="Avenir-Book"/>
                <a:cs typeface="Avenir-Light"/>
              </a:rPr>
              <a:t>Open 7</a:t>
            </a:r>
            <a:r>
              <a:rPr lang="en-GB" sz="800" spc="-5" dirty="0">
                <a:latin typeface="Avenir-Book"/>
                <a:cs typeface="Avenir-Light"/>
              </a:rPr>
              <a:t> </a:t>
            </a:r>
            <a:r>
              <a:rPr lang="en-GB" sz="800" dirty="0">
                <a:latin typeface="Avenir-Book"/>
                <a:cs typeface="Avenir-Light"/>
              </a:rPr>
              <a:t>(2022).</a:t>
            </a:r>
            <a:r>
              <a:rPr lang="sk-SK" sz="800" dirty="0">
                <a:latin typeface="Avenir-Book"/>
                <a:cs typeface="Avenir-Light"/>
              </a:rPr>
              <a:t> </a:t>
            </a:r>
            <a:r>
              <a:rPr lang="it-IT" sz="800" b="1" dirty="0">
                <a:latin typeface="Avenir-Book"/>
                <a:cs typeface="Avenir-Light"/>
              </a:rPr>
              <a:t>25. </a:t>
            </a:r>
            <a:r>
              <a:rPr lang="it-IT" sz="800" dirty="0" err="1">
                <a:latin typeface="Avenir-Book"/>
                <a:cs typeface="Avenir-Light"/>
              </a:rPr>
              <a:t>Bardia</a:t>
            </a:r>
            <a:r>
              <a:rPr lang="it-IT" sz="800" dirty="0">
                <a:latin typeface="Avenir-Book"/>
                <a:cs typeface="Avenir-Light"/>
              </a:rPr>
              <a:t>, A. et al. J </a:t>
            </a:r>
            <a:r>
              <a:rPr lang="it-IT" sz="800" dirty="0" err="1">
                <a:latin typeface="Avenir-Book"/>
                <a:cs typeface="Avenir-Light"/>
              </a:rPr>
              <a:t>Clin</a:t>
            </a:r>
            <a:r>
              <a:rPr lang="it-IT" sz="800" dirty="0">
                <a:latin typeface="Avenir-Book"/>
                <a:cs typeface="Avenir-Light"/>
              </a:rPr>
              <a:t> </a:t>
            </a:r>
            <a:r>
              <a:rPr lang="it-IT" sz="800" dirty="0" err="1">
                <a:latin typeface="Avenir-Book"/>
                <a:cs typeface="Avenir-Light"/>
              </a:rPr>
              <a:t>Oncol</a:t>
            </a:r>
            <a:r>
              <a:rPr lang="it-IT" sz="800" dirty="0">
                <a:latin typeface="Avenir-Book"/>
                <a:cs typeface="Avenir-Light"/>
              </a:rPr>
              <a:t> 43(3): 285–296 (2025).</a:t>
            </a:r>
            <a:endParaRPr sz="800" dirty="0">
              <a:latin typeface="Avenir-Book"/>
              <a:cs typeface="Avenir-Light"/>
            </a:endParaRPr>
          </a:p>
        </p:txBody>
      </p:sp>
      <p:sp>
        <p:nvSpPr>
          <p:cNvPr id="6" name="object 6"/>
          <p:cNvSpPr txBox="1"/>
          <p:nvPr/>
        </p:nvSpPr>
        <p:spPr>
          <a:xfrm>
            <a:off x="387402" y="2714944"/>
            <a:ext cx="6725920" cy="710451"/>
          </a:xfrm>
          <a:prstGeom prst="rect">
            <a:avLst/>
          </a:prstGeom>
        </p:spPr>
        <p:txBody>
          <a:bodyPr vert="horz" wrap="square" lIns="0" tIns="12700" rIns="0" bIns="0" rtlCol="0" anchor="t">
            <a:spAutoFit/>
          </a:bodyPr>
          <a:lstStyle/>
          <a:p>
            <a:pPr marL="38100">
              <a:lnSpc>
                <a:spcPct val="100000"/>
              </a:lnSpc>
              <a:spcBef>
                <a:spcPts val="100"/>
              </a:spcBef>
            </a:pPr>
            <a:r>
              <a:rPr lang="en-US" sz="1200" b="1" spc="-10" dirty="0">
                <a:solidFill>
                  <a:srgbClr val="0B6381"/>
                </a:solidFill>
                <a:latin typeface="Avenir-Heavy"/>
                <a:cs typeface="Avenir-Heavy"/>
              </a:rPr>
              <a:t>INTERPRETATION AND RECOMMENDATIONS</a:t>
            </a:r>
          </a:p>
          <a:p>
            <a:pPr marL="202565" indent="-125730" algn="l">
              <a:spcBef>
                <a:spcPts val="810"/>
              </a:spcBef>
              <a:buFontTx/>
              <a:buChar char="•"/>
              <a:tabLst>
                <a:tab pos="202565" algn="l"/>
              </a:tabLst>
            </a:pPr>
            <a:endParaRPr lang="en-US" sz="1000" dirty="0">
              <a:latin typeface="Avenir-Book"/>
              <a:cs typeface="Avenir-Book"/>
            </a:endParaRPr>
          </a:p>
          <a:p>
            <a:pPr marL="202565" indent="-125730" algn="l">
              <a:spcBef>
                <a:spcPts val="810"/>
              </a:spcBef>
              <a:buFontTx/>
              <a:buChar char="•"/>
              <a:tabLst>
                <a:tab pos="202565" algn="l"/>
              </a:tabLst>
            </a:pPr>
            <a:endParaRPr lang="en-GB" sz="1000" dirty="0">
              <a:latin typeface="Avenir-Book"/>
              <a:cs typeface="Avenir-Book"/>
            </a:endParaRPr>
          </a:p>
        </p:txBody>
      </p:sp>
      <p:pic>
        <p:nvPicPr>
          <p:cNvPr id="8" name="object 8"/>
          <p:cNvPicPr/>
          <p:nvPr/>
        </p:nvPicPr>
        <p:blipFill>
          <a:blip r:embed="rId3" cstate="print"/>
          <a:stretch>
            <a:fillRect/>
          </a:stretch>
        </p:blipFill>
        <p:spPr>
          <a:xfrm>
            <a:off x="287997" y="10196627"/>
            <a:ext cx="232201" cy="207375"/>
          </a:xfrm>
          <a:prstGeom prst="rect">
            <a:avLst/>
          </a:prstGeom>
        </p:spPr>
      </p:pic>
      <p:sp>
        <p:nvSpPr>
          <p:cNvPr id="9" name="object 9"/>
          <p:cNvSpPr txBox="1"/>
          <p:nvPr/>
        </p:nvSpPr>
        <p:spPr>
          <a:xfrm>
            <a:off x="623262" y="10167804"/>
            <a:ext cx="3345815" cy="259045"/>
          </a:xfrm>
          <a:prstGeom prst="rect">
            <a:avLst/>
          </a:prstGeom>
        </p:spPr>
        <p:txBody>
          <a:bodyPr vert="horz" wrap="square" lIns="0" tIns="12700" rIns="0" bIns="0" rtlCol="0">
            <a:spAutoFit/>
          </a:bodyPr>
          <a:lstStyle/>
          <a:p>
            <a:pPr marL="12700">
              <a:lnSpc>
                <a:spcPct val="100000"/>
              </a:lnSpc>
              <a:spcBef>
                <a:spcPts val="100"/>
              </a:spcBef>
            </a:pPr>
            <a:r>
              <a:rPr lang="en-US" sz="800" b="1" spc="-10">
                <a:solidFill>
                  <a:srgbClr val="00627E"/>
                </a:solidFill>
                <a:latin typeface="Avenir"/>
                <a:cs typeface="Avenir"/>
              </a:rPr>
              <a:t>CONTACT US </a:t>
            </a:r>
            <a:r>
              <a:rPr sz="800">
                <a:latin typeface="Avenir-Book"/>
                <a:cs typeface="Avenir-Book"/>
              </a:rPr>
              <a:t>MultiplexDX, s. </a:t>
            </a:r>
            <a:r>
              <a:rPr sz="800" spc="-20">
                <a:latin typeface="Avenir-Book"/>
                <a:cs typeface="Avenir-Book"/>
              </a:rPr>
              <a:t>r.</a:t>
            </a:r>
            <a:r>
              <a:rPr sz="800">
                <a:latin typeface="Avenir-Book"/>
                <a:cs typeface="Avenir-Book"/>
              </a:rPr>
              <a:t> o., </a:t>
            </a:r>
            <a:r>
              <a:rPr sz="800" err="1">
                <a:latin typeface="Avenir-Book"/>
                <a:cs typeface="Avenir-Book"/>
              </a:rPr>
              <a:t>Ilkovičova</a:t>
            </a:r>
            <a:r>
              <a:rPr sz="800">
                <a:latin typeface="Avenir-Book"/>
                <a:cs typeface="Avenir-Book"/>
              </a:rPr>
              <a:t> 8, 841 04 </a:t>
            </a:r>
            <a:r>
              <a:rPr sz="800" spc="-10">
                <a:latin typeface="Avenir-Book"/>
                <a:cs typeface="Avenir-Book"/>
              </a:rPr>
              <a:t>Bratislava</a:t>
            </a:r>
            <a:endParaRPr sz="800">
              <a:latin typeface="Avenir-Book"/>
              <a:cs typeface="Avenir-Book"/>
            </a:endParaRPr>
          </a:p>
          <a:p>
            <a:pPr marL="12700">
              <a:lnSpc>
                <a:spcPct val="100000"/>
              </a:lnSpc>
            </a:pPr>
            <a:r>
              <a:rPr sz="800" b="1">
                <a:solidFill>
                  <a:srgbClr val="87C6C7"/>
                </a:solidFill>
                <a:latin typeface="Avenir-Heavy"/>
                <a:cs typeface="Avenir-Heavy"/>
              </a:rPr>
              <a:t>multiplexdx.com</a:t>
            </a:r>
            <a:r>
              <a:rPr sz="800" b="1" spc="-15">
                <a:solidFill>
                  <a:srgbClr val="87C6C7"/>
                </a:solidFill>
                <a:latin typeface="Avenir-Heavy"/>
                <a:cs typeface="Avenir-Heavy"/>
              </a:rPr>
              <a:t> </a:t>
            </a:r>
            <a:r>
              <a:rPr sz="800">
                <a:latin typeface="Avenir-Book"/>
                <a:cs typeface="Avenir-Book"/>
              </a:rPr>
              <a:t>| </a:t>
            </a:r>
            <a:r>
              <a:rPr sz="800" b="1">
                <a:solidFill>
                  <a:srgbClr val="00627E"/>
                </a:solidFill>
                <a:latin typeface="Avenir-Heavy"/>
                <a:cs typeface="Avenir-Heavy"/>
              </a:rPr>
              <a:t>e-mail:</a:t>
            </a:r>
            <a:r>
              <a:rPr sz="800" b="1" spc="-15">
                <a:solidFill>
                  <a:srgbClr val="00627E"/>
                </a:solidFill>
                <a:latin typeface="Avenir-Heavy"/>
                <a:cs typeface="Avenir-Heavy"/>
              </a:rPr>
              <a:t> </a:t>
            </a:r>
            <a:r>
              <a:rPr sz="800" spc="-10">
                <a:latin typeface="Avenir-Book"/>
                <a:cs typeface="Avenir-Book"/>
                <a:hlinkClick r:id="rId4"/>
              </a:rPr>
              <a:t>diagnostics@multiplexdx.com</a:t>
            </a:r>
            <a:endParaRPr sz="800">
              <a:latin typeface="Avenir-Book"/>
              <a:cs typeface="Avenir-Book"/>
            </a:endParaRPr>
          </a:p>
        </p:txBody>
      </p:sp>
      <p:sp>
        <p:nvSpPr>
          <p:cNvPr id="10" name="object 10"/>
          <p:cNvSpPr txBox="1">
            <a:spLocks noGrp="1"/>
          </p:cNvSpPr>
          <p:nvPr>
            <p:ph type="sldNum" sz="quarter" idx="7"/>
          </p:nvPr>
        </p:nvSpPr>
        <p:spPr>
          <a:xfrm>
            <a:off x="5460499" y="10228853"/>
            <a:ext cx="1741170" cy="151323"/>
          </a:xfrm>
          <a:prstGeom prst="rect">
            <a:avLst/>
          </a:prstGeom>
        </p:spPr>
        <p:txBody>
          <a:bodyPr vert="horz" wrap="square" lIns="0" tIns="12700" rIns="0" bIns="0" rtlCol="0" anchor="t">
            <a:spAutoFit/>
          </a:bodyPr>
          <a:lstStyle/>
          <a:p>
            <a:pPr marL="12700">
              <a:spcBef>
                <a:spcPts val="100"/>
              </a:spcBef>
            </a:pPr>
            <a:r>
              <a:rPr b="1" dirty="0">
                <a:solidFill>
                  <a:srgbClr val="00627E"/>
                </a:solidFill>
                <a:latin typeface="Avenir"/>
                <a:cs typeface="Avenir"/>
              </a:rPr>
              <a:t>ID:</a:t>
            </a:r>
            <a:r>
              <a:rPr lang="en-US" b="0" i="0" dirty="0">
                <a:solidFill>
                  <a:srgbClr val="444444"/>
                </a:solidFill>
                <a:effectLst/>
                <a:latin typeface="Calibri"/>
              </a:rPr>
              <a:t> </a:t>
            </a:r>
            <a:r>
              <a:rPr lang="sk-SK" spc="-15" dirty="0"/>
              <a:t> </a:t>
            </a:r>
            <a:r>
              <a:rPr lang="sk-SK" spc="-15" dirty="0">
                <a:solidFill>
                  <a:srgbClr val="000000"/>
                </a:solidFill>
              </a:rPr>
              <a:t>                            </a:t>
            </a:r>
            <a:r>
              <a:rPr b="1" spc="-10" dirty="0">
                <a:solidFill>
                  <a:srgbClr val="00627E"/>
                </a:solidFill>
                <a:latin typeface="Avenir"/>
                <a:cs typeface="Avenir"/>
              </a:rPr>
              <a:t>PAGE</a:t>
            </a:r>
            <a:r>
              <a:rPr b="1" spc="-25" dirty="0">
                <a:solidFill>
                  <a:srgbClr val="00627E"/>
                </a:solidFill>
                <a:latin typeface="Avenir"/>
                <a:cs typeface="Avenir"/>
              </a:rPr>
              <a:t> </a:t>
            </a:r>
            <a:fld id="{81D60167-4931-47E6-BA6A-407CBD079E47}" type="slidenum">
              <a:rPr b="1" spc="-25" smtClean="0">
                <a:latin typeface="Avenir"/>
                <a:cs typeface="Avenir"/>
              </a:rPr>
              <a:pPr marL="12700">
                <a:spcBef>
                  <a:spcPts val="100"/>
                </a:spcBef>
              </a:pPr>
              <a:t>7</a:t>
            </a:fld>
            <a:r>
              <a:rPr spc="-25" dirty="0"/>
              <a:t>/</a:t>
            </a:r>
            <a:r>
              <a:rPr lang="en-US" spc="-25" dirty="0"/>
              <a:t>7</a:t>
            </a:r>
            <a:endParaRPr spc="-25" dirty="0"/>
          </a:p>
        </p:txBody>
      </p:sp>
      <p:graphicFrame>
        <p:nvGraphicFramePr>
          <p:cNvPr id="5" name="object 61">
            <a:extLst>
              <a:ext uri="{FF2B5EF4-FFF2-40B4-BE49-F238E27FC236}">
                <a16:creationId xmlns:a16="http://schemas.microsoft.com/office/drawing/2014/main" id="{3947073D-B62A-2567-B41A-78A6A6194114}"/>
              </a:ext>
            </a:extLst>
          </p:cNvPr>
          <p:cNvGraphicFramePr>
            <a:graphicFrameLocks noGrp="1"/>
          </p:cNvGraphicFramePr>
          <p:nvPr>
            <p:extLst>
              <p:ext uri="{D42A27DB-BD31-4B8C-83A1-F6EECF244321}">
                <p14:modId xmlns:p14="http://schemas.microsoft.com/office/powerpoint/2010/main" val="1873550674"/>
              </p:ext>
            </p:extLst>
          </p:nvPr>
        </p:nvGraphicFramePr>
        <p:xfrm>
          <a:off x="231757" y="622300"/>
          <a:ext cx="7037211" cy="1623728"/>
        </p:xfrm>
        <a:graphic>
          <a:graphicData uri="http://schemas.openxmlformats.org/drawingml/2006/table">
            <a:tbl>
              <a:tblPr firstRow="1" bandRow="1">
                <a:tableStyleId>{2D5ABB26-0587-4C30-8999-92F81FD0307C}</a:tableStyleId>
              </a:tblPr>
              <a:tblGrid>
                <a:gridCol w="1093594">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3332955">
                  <a:extLst>
                    <a:ext uri="{9D8B030D-6E8A-4147-A177-3AD203B41FA5}">
                      <a16:colId xmlns:a16="http://schemas.microsoft.com/office/drawing/2014/main" val="2475545005"/>
                    </a:ext>
                  </a:extLst>
                </a:gridCol>
                <a:gridCol w="799200">
                  <a:extLst>
                    <a:ext uri="{9D8B030D-6E8A-4147-A177-3AD203B41FA5}">
                      <a16:colId xmlns:a16="http://schemas.microsoft.com/office/drawing/2014/main" val="1046214682"/>
                    </a:ext>
                  </a:extLst>
                </a:gridCol>
                <a:gridCol w="820862">
                  <a:extLst>
                    <a:ext uri="{9D8B030D-6E8A-4147-A177-3AD203B41FA5}">
                      <a16:colId xmlns:a16="http://schemas.microsoft.com/office/drawing/2014/main" val="20002"/>
                    </a:ext>
                  </a:extLst>
                </a:gridCol>
              </a:tblGrid>
              <a:tr h="465488">
                <a:tc>
                  <a:txBody>
                    <a:bodyPr/>
                    <a:lstStyle/>
                    <a:p>
                      <a:pPr algn="l">
                        <a:lnSpc>
                          <a:spcPct val="100000"/>
                        </a:lnSpc>
                        <a:spcBef>
                          <a:spcPts val="490"/>
                        </a:spcBef>
                      </a:pPr>
                      <a:r>
                        <a:rPr lang="en-US" sz="1000" b="1" spc="-10" noProof="0" dirty="0">
                          <a:solidFill>
                            <a:schemeClr val="bg1"/>
                          </a:solidFill>
                          <a:latin typeface="Avenir-Heavy"/>
                          <a:cs typeface="Avenir-Heavy"/>
                        </a:rPr>
                        <a:t>Treatment type</a:t>
                      </a:r>
                      <a:r>
                        <a:rPr lang="sk-SK" sz="1000" b="1" spc="-10" noProof="0" dirty="0">
                          <a:solidFill>
                            <a:schemeClr val="bg1"/>
                          </a:solidFill>
                          <a:latin typeface="Avenir-Heavy"/>
                          <a:cs typeface="Avenir-Heavy"/>
                        </a:rPr>
                        <a:t>/ </a:t>
                      </a:r>
                      <a:r>
                        <a:rPr lang="en-US" sz="1000" b="1" spc="-10" noProof="0" dirty="0">
                          <a:solidFill>
                            <a:schemeClr val="bg1"/>
                          </a:solidFill>
                          <a:latin typeface="Avenir-Heavy"/>
                          <a:cs typeface="Avenir-Heavy"/>
                        </a:rPr>
                        <a:t>Pathway</a:t>
                      </a:r>
                      <a:endParaRPr lang="sk-SK" sz="1000" noProof="0" dirty="0">
                        <a:solidFill>
                          <a:schemeClr val="bg1"/>
                        </a:solidFill>
                        <a:latin typeface="Avenir-Heavy"/>
                        <a:cs typeface="Avenir-Heavy"/>
                      </a:endParaRPr>
                    </a:p>
                  </a:txBody>
                  <a:tcPr anchor="ctr">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b="1" spc="-20" noProof="0" dirty="0">
                          <a:solidFill>
                            <a:srgbClr val="FFFFFF"/>
                          </a:solidFill>
                          <a:latin typeface="Avenir-Heavy"/>
                          <a:cs typeface="Avenir-Heavy"/>
                        </a:rPr>
                        <a:t>Gene signature</a:t>
                      </a:r>
                      <a:endParaRPr lang="sk-SK" sz="1000" b="1" spc="-20" noProof="0" dirty="0">
                        <a:solidFill>
                          <a:srgbClr val="FFFFFF"/>
                        </a:solidFill>
                        <a:latin typeface="Avenir-Heavy"/>
                        <a:cs typeface="Avenir-Heavy"/>
                      </a:endParaRPr>
                    </a:p>
                  </a:txBody>
                  <a:tcPr anchor="ctr">
                    <a:lnL w="6350">
                      <a:solidFill>
                        <a:srgbClr val="FFFFFF"/>
                      </a:solidFill>
                      <a:prstDash val="soli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Description</a:t>
                      </a:r>
                      <a:endParaRPr lang="sk-SK" sz="1000" noProof="0" dirty="0">
                        <a:solidFill>
                          <a:schemeClr val="bg1"/>
                        </a:solidFill>
                        <a:latin typeface="Avenir-Heavy"/>
                        <a:cs typeface="Avenir-Heavy"/>
                      </a:endParaRPr>
                    </a:p>
                  </a:txBody>
                  <a:tcPr anchor="ctr">
                    <a:lnL w="6350">
                      <a:solidFill>
                        <a:srgbClr val="FFFFFF"/>
                      </a:solidFill>
                      <a:prstDash val="soli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r>
                        <a:rPr lang="en-US" sz="1000" noProof="0" dirty="0">
                          <a:solidFill>
                            <a:schemeClr val="bg1"/>
                          </a:solidFill>
                          <a:latin typeface="Avenir-Heavy"/>
                          <a:cs typeface="Avenir-Heavy"/>
                        </a:rPr>
                        <a:t>Sample A</a:t>
                      </a:r>
                    </a:p>
                    <a:p>
                      <a:pPr algn="l">
                        <a:lnSpc>
                          <a:spcPct val="100000"/>
                        </a:lnSpc>
                        <a:spcBef>
                          <a:spcPts val="490"/>
                        </a:spcBef>
                      </a:pPr>
                      <a:r>
                        <a:rPr lang="en-US" sz="1000" noProof="0" dirty="0">
                          <a:solidFill>
                            <a:schemeClr val="bg1"/>
                          </a:solidFill>
                          <a:latin typeface="Avenir-Heavy"/>
                          <a:cs typeface="Avenir-Heavy"/>
                        </a:rPr>
                        <a:t>P</a:t>
                      </a:r>
                      <a:r>
                        <a:rPr lang="sk-SK" sz="1000" noProof="0" dirty="0" err="1">
                          <a:solidFill>
                            <a:schemeClr val="bg1"/>
                          </a:solidFill>
                          <a:latin typeface="Avenir-Heavy"/>
                          <a:cs typeface="Avenir-Heavy"/>
                        </a:rPr>
                        <a:t>ercenti</a:t>
                      </a:r>
                      <a:r>
                        <a:rPr lang="en-US" sz="1000" noProof="0" dirty="0">
                          <a:solidFill>
                            <a:schemeClr val="bg1"/>
                          </a:solidFill>
                          <a:latin typeface="Avenir-Heavy"/>
                          <a:cs typeface="Avenir-Heavy"/>
                        </a:rPr>
                        <a:t>le</a:t>
                      </a: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B w="6350" cap="flat" cmpd="sng" algn="ctr">
                      <a:solidFill>
                        <a:srgbClr val="1D627E"/>
                      </a:solidFill>
                      <a:prstDash val="solid"/>
                      <a:round/>
                      <a:headEnd type="none" w="med" len="med"/>
                      <a:tailEnd type="none" w="med" len="med"/>
                    </a:lnB>
                    <a:solidFill>
                      <a:srgbClr val="00627E"/>
                    </a:solidFill>
                  </a:tcPr>
                </a:tc>
                <a:tc>
                  <a:txBody>
                    <a:bodyPr/>
                    <a:lstStyle/>
                    <a:p>
                      <a:pPr algn="l">
                        <a:lnSpc>
                          <a:spcPct val="100000"/>
                        </a:lnSpc>
                        <a:spcBef>
                          <a:spcPts val="490"/>
                        </a:spcBef>
                      </a:pPr>
                      <a:endParaRPr lang="sk-SK" sz="1000" noProof="0" dirty="0">
                        <a:solidFill>
                          <a:schemeClr val="bg1"/>
                        </a:solidFill>
                        <a:latin typeface="Avenir-Heavy"/>
                        <a:cs typeface="Avenir-Heavy"/>
                      </a:endParaRPr>
                    </a:p>
                  </a:txBody>
                  <a:tcPr anchor="ctr">
                    <a:lnL w="6350" cap="flat" cmpd="sng" algn="ctr">
                      <a:solidFill>
                        <a:srgbClr val="FFFFFF"/>
                      </a:solidFill>
                      <a:prstDash val="solid"/>
                      <a:round/>
                      <a:headEnd type="none" w="med" len="med"/>
                      <a:tailEnd type="none" w="med" len="med"/>
                    </a:lnL>
                    <a:lnR w="6350">
                      <a:solidFill>
                        <a:srgbClr val="FFFFFF"/>
                      </a:solidFill>
                      <a:prstDash val="solid"/>
                    </a:lnR>
                    <a:lnB w="6350" cap="flat" cmpd="sng" algn="ctr">
                      <a:solidFill>
                        <a:srgbClr val="1D627E"/>
                      </a:solidFill>
                      <a:prstDash val="solid"/>
                      <a:round/>
                      <a:headEnd type="none" w="med" len="med"/>
                      <a:tailEnd type="none" w="med" len="med"/>
                    </a:lnB>
                    <a:solidFill>
                      <a:srgbClr val="00627E"/>
                    </a:solidFill>
                  </a:tcPr>
                </a:tc>
                <a:extLst>
                  <a:ext uri="{0D108BD9-81ED-4DB2-BD59-A6C34878D82A}">
                    <a16:rowId xmlns:a16="http://schemas.microsoft.com/office/drawing/2014/main" val="10000"/>
                  </a:ext>
                </a:extLst>
              </a:tr>
              <a:tr h="270000">
                <a:tc rowSpan="2">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BEE6C6"/>
                    </a:solidFill>
                  </a:tcPr>
                </a:tc>
                <a:tc>
                  <a:txBody>
                    <a:bodyPr/>
                    <a:lstStyle/>
                    <a:p>
                      <a:pPr algn="l">
                        <a:lnSpc>
                          <a:spcPct val="100000"/>
                        </a:lnSpc>
                        <a:spcBef>
                          <a:spcPts val="280"/>
                        </a:spcBef>
                      </a:pPr>
                      <a:r>
                        <a:rPr lang="sk-SK" sz="900" noProof="0" dirty="0">
                          <a:latin typeface="Avenir-Book"/>
                          <a:cs typeface="Avenir-Book"/>
                        </a:rPr>
                        <a:t>VTCN1</a:t>
                      </a:r>
                    </a:p>
                  </a:txBody>
                  <a:tcPr anchor="ctr">
                    <a:lnL w="6350" cap="flat" cmpd="sng" algn="ctr">
                      <a:solidFill>
                        <a:srgbClr val="00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i="0" dirty="0">
                          <a:solidFill>
                            <a:schemeClr val="tx1"/>
                          </a:solidFill>
                          <a:effectLst/>
                          <a:latin typeface="+mn-lt"/>
                          <a:ea typeface="+mn-ea"/>
                          <a:cs typeface="+mn-cs"/>
                        </a:rPr>
                        <a:t>V-Set Domain Containing T Cell Activation Inhibitor 1 (VTCN1 also called B7-H4) is an immune checkpoint marker and the target of the antibody-drug conjugate, SGN-B7H4V, which is under investigation in a phase</a:t>
                      </a:r>
                      <a:r>
                        <a:rPr lang="sk-SK" sz="800" b="0" i="0" dirty="0">
                          <a:solidFill>
                            <a:schemeClr val="tx1"/>
                          </a:solidFill>
                          <a:effectLst/>
                          <a:latin typeface="+mn-lt"/>
                          <a:ea typeface="+mn-ea"/>
                          <a:cs typeface="+mn-cs"/>
                        </a:rPr>
                        <a:t> </a:t>
                      </a:r>
                      <a:r>
                        <a:rPr lang="en-US" sz="800" b="0" i="0" dirty="0">
                          <a:solidFill>
                            <a:schemeClr val="tx1"/>
                          </a:solidFill>
                          <a:effectLst/>
                          <a:latin typeface="+mn-lt"/>
                          <a:ea typeface="+mn-ea"/>
                          <a:cs typeface="+mn-cs"/>
                        </a:rPr>
                        <a:t>1</a:t>
                      </a:r>
                      <a:r>
                        <a:rPr lang="sk-SK" sz="800" b="0" i="0" dirty="0">
                          <a:solidFill>
                            <a:schemeClr val="tx1"/>
                          </a:solidFill>
                          <a:effectLst/>
                          <a:latin typeface="+mn-lt"/>
                          <a:ea typeface="+mn-ea"/>
                          <a:cs typeface="+mn-cs"/>
                        </a:rPr>
                        <a:t> and 2</a:t>
                      </a:r>
                      <a:r>
                        <a:rPr lang="en-US" sz="800" b="0" i="0" dirty="0">
                          <a:solidFill>
                            <a:schemeClr val="tx1"/>
                          </a:solidFill>
                          <a:effectLst/>
                          <a:latin typeface="+mn-lt"/>
                          <a:ea typeface="+mn-ea"/>
                          <a:cs typeface="+mn-cs"/>
                        </a:rPr>
                        <a:t> clinical trial for advanced solid cancers, including breast cancer. </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extLst>
                  <a:ext uri="{0D108BD9-81ED-4DB2-BD59-A6C34878D82A}">
                    <a16:rowId xmlns:a16="http://schemas.microsoft.com/office/drawing/2014/main" val="2325173147"/>
                  </a:ext>
                </a:extLst>
              </a:tr>
              <a:tr h="270000">
                <a:tc vMerge="1">
                  <a:txBody>
                    <a:bodyPr/>
                    <a:lstStyle/>
                    <a:p>
                      <a:pPr algn="ctr">
                        <a:lnSpc>
                          <a:spcPct val="100000"/>
                        </a:lnSpc>
                        <a:spcBef>
                          <a:spcPts val="280"/>
                        </a:spcBef>
                      </a:pPr>
                      <a:endParaRPr lang="sk-SK" sz="900" noProof="0">
                        <a:latin typeface="Avenir-Book"/>
                        <a:cs typeface="Avenir-Book"/>
                      </a:endParaRPr>
                    </a:p>
                  </a:txBody>
                  <a:tcPr anchor="ctr">
                    <a:lnL w="6350">
                      <a:solidFill>
                        <a:srgbClr val="00627E"/>
                      </a:solidFill>
                      <a:prstDash val="solid"/>
                    </a:lnL>
                    <a:lnR w="6350" cap="flat" cmpd="sng" algn="ctr">
                      <a:solidFill>
                        <a:srgbClr val="00627E"/>
                      </a:solidFill>
                      <a:prstDash val="solid"/>
                      <a:round/>
                      <a:headEnd type="none" w="med" len="med"/>
                      <a:tailEnd type="none" w="med" len="med"/>
                    </a:lnR>
                    <a:lnT w="6350" cap="flat" cmpd="sng" algn="ctr">
                      <a:solidFill>
                        <a:srgbClr val="00627E"/>
                      </a:solidFill>
                      <a:prstDash val="solid"/>
                      <a:round/>
                      <a:headEnd type="none" w="med" len="med"/>
                      <a:tailEnd type="none" w="med" len="med"/>
                    </a:lnT>
                    <a:lnB w="6350" cap="flat" cmpd="sng" algn="ctr">
                      <a:solidFill>
                        <a:srgbClr val="00627E"/>
                      </a:solidFill>
                      <a:prstDash val="solid"/>
                      <a:round/>
                      <a:headEnd type="none" w="med" len="med"/>
                      <a:tailEnd type="none" w="med" len="med"/>
                    </a:lnB>
                    <a:solidFill>
                      <a:srgbClr val="87C6C7"/>
                    </a:solidFill>
                  </a:tcPr>
                </a:tc>
                <a:tc>
                  <a:txBody>
                    <a:bodyPr/>
                    <a:lstStyle/>
                    <a:p>
                      <a:pPr marL="0" marR="0" indent="0" algn="l" defTabSz="914400" eaLnBrk="1" fontAlgn="auto" latinLnBrk="0" hangingPunct="1">
                        <a:lnSpc>
                          <a:spcPct val="100000"/>
                        </a:lnSpc>
                        <a:spcBef>
                          <a:spcPts val="280"/>
                        </a:spcBef>
                        <a:spcAft>
                          <a:spcPts val="0"/>
                        </a:spcAft>
                        <a:buClrTx/>
                        <a:buSzTx/>
                        <a:buFontTx/>
                        <a:buNone/>
                        <a:tabLst/>
                        <a:defRPr/>
                      </a:pPr>
                      <a:r>
                        <a:rPr lang="sk-SK" sz="900" noProof="0" dirty="0">
                          <a:latin typeface="Avenir-Book"/>
                          <a:cs typeface="Avenir-Book"/>
                        </a:rPr>
                        <a:t>CEACAM5</a:t>
                      </a: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marL="0" marR="0" indent="0" algn="l" eaLnBrk="1" fontAlgn="auto" latinLnBrk="0" hangingPunct="1">
                        <a:lnSpc>
                          <a:spcPct val="100000"/>
                        </a:lnSpc>
                        <a:spcBef>
                          <a:spcPts val="0"/>
                        </a:spcBef>
                        <a:spcAft>
                          <a:spcPts val="0"/>
                        </a:spcAft>
                        <a:buClrTx/>
                        <a:buSzTx/>
                        <a:buFontTx/>
                        <a:buNone/>
                      </a:pPr>
                      <a:r>
                        <a:rPr lang="en-US" sz="800" b="0" i="0" dirty="0">
                          <a:solidFill>
                            <a:schemeClr val="tx1"/>
                          </a:solidFill>
                          <a:effectLst/>
                          <a:latin typeface="+mn-lt"/>
                          <a:ea typeface="+mn-ea"/>
                          <a:cs typeface="+mn-cs"/>
                        </a:rPr>
                        <a:t>A gene that encodes CEA Cell Adhesion Molecule 5 protein, a target of the antibody-drug conjugate </a:t>
                      </a:r>
                      <a:r>
                        <a:rPr lang="en-US" sz="800" b="0" i="0" dirty="0" err="1">
                          <a:solidFill>
                            <a:schemeClr val="tx1"/>
                          </a:solidFill>
                          <a:effectLst/>
                          <a:latin typeface="+mn-lt"/>
                          <a:ea typeface="+mn-ea"/>
                          <a:cs typeface="+mn-cs"/>
                        </a:rPr>
                        <a:t>Tusamitamab</a:t>
                      </a:r>
                      <a:r>
                        <a:rPr lang="en-US" sz="800" b="0" i="0" dirty="0">
                          <a:solidFill>
                            <a:schemeClr val="tx1"/>
                          </a:solidFill>
                          <a:effectLst/>
                          <a:latin typeface="+mn-lt"/>
                          <a:ea typeface="+mn-ea"/>
                          <a:cs typeface="+mn-cs"/>
                        </a:rPr>
                        <a:t> </a:t>
                      </a:r>
                      <a:r>
                        <a:rPr lang="en-US" sz="800" b="0" i="0" dirty="0" err="1">
                          <a:solidFill>
                            <a:schemeClr val="tx1"/>
                          </a:solidFill>
                          <a:effectLst/>
                          <a:latin typeface="+mn-lt"/>
                          <a:ea typeface="+mn-ea"/>
                          <a:cs typeface="+mn-cs"/>
                        </a:rPr>
                        <a:t>ravtansine</a:t>
                      </a:r>
                      <a:r>
                        <a:rPr lang="en-US" sz="800" b="0" i="0" dirty="0">
                          <a:solidFill>
                            <a:schemeClr val="tx1"/>
                          </a:solidFill>
                          <a:effectLst/>
                          <a:latin typeface="+mn-lt"/>
                          <a:ea typeface="+mn-ea"/>
                          <a:cs typeface="+mn-cs"/>
                        </a:rPr>
                        <a:t> (SAR408701) that is under investigation in a phase 2 clinical trial for advanced solid cancers, including breast cancer.</a:t>
                      </a:r>
                      <a:endParaRPr lang="sk-SK" sz="800" b="0" noProof="0" dirty="0">
                        <a:highlight>
                          <a:srgbClr val="FFFF00"/>
                        </a:highlight>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tc>
                  <a:txBody>
                    <a:bodyPr/>
                    <a:lstStyle/>
                    <a:p>
                      <a:pPr algn="ctr" fontAlgn="b"/>
                      <a:endParaRPr lang="en-US" sz="900" b="1" i="0" u="none" strike="noStrike" dirty="0">
                        <a:solidFill>
                          <a:srgbClr val="000000"/>
                        </a:solidFill>
                        <a:effectLst/>
                        <a:latin typeface="Avenir-Book"/>
                      </a:endParaRPr>
                    </a:p>
                  </a:txBody>
                  <a:tcPr marL="7620" marR="7620" marT="7620" marB="0"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noFill/>
                  </a:tcPr>
                </a:tc>
                <a:tc>
                  <a:txBody>
                    <a:bodyPr/>
                    <a:lstStyle/>
                    <a:p>
                      <a:pPr algn="ctr">
                        <a:lnSpc>
                          <a:spcPct val="100000"/>
                        </a:lnSpc>
                        <a:spcBef>
                          <a:spcPts val="280"/>
                        </a:spcBef>
                      </a:pPr>
                      <a:endParaRPr lang="sk-SK" sz="900" noProof="0" dirty="0">
                        <a:latin typeface="Avenir-Book"/>
                        <a:cs typeface="Avenir-Book"/>
                      </a:endParaRPr>
                    </a:p>
                  </a:txBody>
                  <a:tcPr anchor="ctr">
                    <a:lnL w="6350" cap="flat" cmpd="sng" algn="ctr">
                      <a:solidFill>
                        <a:srgbClr val="1D627E"/>
                      </a:solidFill>
                      <a:prstDash val="solid"/>
                      <a:round/>
                      <a:headEnd type="none" w="med" len="med"/>
                      <a:tailEnd type="none" w="med" len="med"/>
                    </a:lnL>
                    <a:lnR w="6350" cap="flat" cmpd="sng" algn="ctr">
                      <a:solidFill>
                        <a:srgbClr val="1D627E"/>
                      </a:solidFill>
                      <a:prstDash val="solid"/>
                      <a:round/>
                      <a:headEnd type="none" w="med" len="med"/>
                      <a:tailEnd type="none" w="med" len="med"/>
                    </a:lnR>
                    <a:lnT w="6350" cap="flat" cmpd="sng" algn="ctr">
                      <a:solidFill>
                        <a:srgbClr val="1D627E"/>
                      </a:solidFill>
                      <a:prstDash val="solid"/>
                      <a:round/>
                      <a:headEnd type="none" w="med" len="med"/>
                      <a:tailEnd type="none" w="med" len="med"/>
                    </a:lnT>
                    <a:lnB w="6350" cap="flat" cmpd="sng" algn="ctr">
                      <a:solidFill>
                        <a:srgbClr val="1D627E"/>
                      </a:solidFill>
                      <a:prstDash val="solid"/>
                      <a:round/>
                      <a:headEnd type="none" w="med" len="med"/>
                      <a:tailEnd type="none" w="med" len="med"/>
                    </a:lnB>
                    <a:solidFill>
                      <a:srgbClr val="FFFFFF"/>
                    </a:solidFill>
                  </a:tcPr>
                </a:tc>
                <a:extLst>
                  <a:ext uri="{0D108BD9-81ED-4DB2-BD59-A6C34878D82A}">
                    <a16:rowId xmlns:a16="http://schemas.microsoft.com/office/drawing/2014/main" val="3591426334"/>
                  </a:ext>
                </a:extLst>
              </a:tr>
            </a:tbl>
          </a:graphicData>
        </a:graphic>
      </p:graphicFrame>
      <p:sp>
        <p:nvSpPr>
          <p:cNvPr id="7" name="object 5">
            <a:extLst>
              <a:ext uri="{FF2B5EF4-FFF2-40B4-BE49-F238E27FC236}">
                <a16:creationId xmlns:a16="http://schemas.microsoft.com/office/drawing/2014/main" id="{83C5F664-99A2-4E1C-9C8A-AE79E80426D3}"/>
              </a:ext>
            </a:extLst>
          </p:cNvPr>
          <p:cNvSpPr txBox="1"/>
          <p:nvPr/>
        </p:nvSpPr>
        <p:spPr>
          <a:xfrm>
            <a:off x="275300" y="313403"/>
            <a:ext cx="1340485" cy="166712"/>
          </a:xfrm>
          <a:prstGeom prst="rect">
            <a:avLst/>
          </a:prstGeom>
        </p:spPr>
        <p:txBody>
          <a:bodyPr vert="horz" wrap="square" lIns="0" tIns="12700" rIns="0" bIns="0" rtlCol="0">
            <a:spAutoFit/>
          </a:bodyPr>
          <a:lstStyle/>
          <a:p>
            <a:pPr marL="76835">
              <a:spcBef>
                <a:spcPts val="810"/>
              </a:spcBef>
              <a:tabLst>
                <a:tab pos="202565" algn="l"/>
              </a:tabLst>
            </a:pPr>
            <a:r>
              <a:rPr lang="en-US" sz="1000" b="1">
                <a:solidFill>
                  <a:srgbClr val="0B6381"/>
                </a:solidFill>
                <a:latin typeface="Avenir-Heavy"/>
                <a:cs typeface="Avenir-Heavy"/>
              </a:rPr>
              <a:t>GENE SIGNATURE</a:t>
            </a:r>
            <a:endParaRPr lang="sk-SK" sz="1000" b="1" spc="-10">
              <a:solidFill>
                <a:srgbClr val="0B6381"/>
              </a:solidFill>
              <a:latin typeface="Avenir-Heavy"/>
              <a:cs typeface="Avenir-Heavy"/>
            </a:endParaRPr>
          </a:p>
        </p:txBody>
      </p:sp>
      <p:sp>
        <p:nvSpPr>
          <p:cNvPr id="11" name="TextBox 10">
            <a:extLst>
              <a:ext uri="{FF2B5EF4-FFF2-40B4-BE49-F238E27FC236}">
                <a16:creationId xmlns:a16="http://schemas.microsoft.com/office/drawing/2014/main" id="{E33445C2-697D-D95C-42CB-6ABB84B634CF}"/>
              </a:ext>
            </a:extLst>
          </p:cNvPr>
          <p:cNvSpPr txBox="1"/>
          <p:nvPr/>
        </p:nvSpPr>
        <p:spPr>
          <a:xfrm>
            <a:off x="5378149" y="10395776"/>
            <a:ext cx="1212191" cy="215444"/>
          </a:xfrm>
          <a:prstGeom prst="rect">
            <a:avLst/>
          </a:prstGeom>
          <a:noFill/>
        </p:spPr>
        <p:txBody>
          <a:bodyPr wrap="none" lIns="91440" tIns="45720" rIns="91440" bIns="45720" rtlCol="0" anchor="t">
            <a:spAutoFit/>
          </a:bodyPr>
          <a:lstStyle/>
          <a:p>
            <a:r>
              <a:rPr lang="en-US" sz="800" dirty="0">
                <a:latin typeface="Avenir-Book" panose="02000503020000020003"/>
              </a:rPr>
              <a:t>Multiplex8+ RESULTS, v</a:t>
            </a:r>
            <a:r>
              <a:rPr lang="sk-SK" sz="800" dirty="0">
                <a:latin typeface="Avenir-Book" panose="02000503020000020003"/>
              </a:rPr>
              <a:t>3</a:t>
            </a:r>
            <a:endParaRPr lang="en-US" sz="800" dirty="0">
              <a:latin typeface="Avenir-Book" panose="02000503020000020003"/>
            </a:endParaRPr>
          </a:p>
        </p:txBody>
      </p:sp>
    </p:spTree>
    <p:extLst>
      <p:ext uri="{BB962C8B-B14F-4D97-AF65-F5344CB8AC3E}">
        <p14:creationId xmlns:p14="http://schemas.microsoft.com/office/powerpoint/2010/main" val="4224536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ate xmlns="037d7dbb-f502-49cb-886f-d4a31c3bffa2">2023-07-14T07:43:48+00:00</date>
    <lcf76f155ced4ddcb4097134ff3c332f xmlns="037d7dbb-f502-49cb-886f-d4a31c3bffa2">
      <Terms xmlns="http://schemas.microsoft.com/office/infopath/2007/PartnerControls"/>
    </lcf76f155ced4ddcb4097134ff3c332f>
    <TaxCatchAll xmlns="52120868-a8cb-42b6-adc4-6bd596e78f4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AA63CA1FCDF3754E82D9CD447D5D758A" ma:contentTypeVersion="20" ma:contentTypeDescription="Umožňuje vytvoriť nový dokument." ma:contentTypeScope="" ma:versionID="ad5d60803a3df9a0aa1651d1f6ec18a5">
  <xsd:schema xmlns:xsd="http://www.w3.org/2001/XMLSchema" xmlns:xs="http://www.w3.org/2001/XMLSchema" xmlns:p="http://schemas.microsoft.com/office/2006/metadata/properties" xmlns:ns2="037d7dbb-f502-49cb-886f-d4a31c3bffa2" xmlns:ns3="52120868-a8cb-42b6-adc4-6bd596e78f4b" targetNamespace="http://schemas.microsoft.com/office/2006/metadata/properties" ma:root="true" ma:fieldsID="bd9001842f3b70794dab24b1c9860037" ns2:_="" ns3:_="">
    <xsd:import namespace="037d7dbb-f502-49cb-886f-d4a31c3bffa2"/>
    <xsd:import namespace="52120868-a8cb-42b6-adc4-6bd596e78f4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dat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7d7dbb-f502-49cb-886f-d4a31c3bff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date" ma:index="20" nillable="true" ma:displayName="date" ma:default="[today]" ma:format="DateTime" ma:internalName="date">
      <xsd:simpleType>
        <xsd:restriction base="dms:DateTime"/>
      </xsd:simpleType>
    </xsd:element>
    <xsd:element name="lcf76f155ced4ddcb4097134ff3c332f" ma:index="22" nillable="true" ma:taxonomy="true" ma:internalName="lcf76f155ced4ddcb4097134ff3c332f" ma:taxonomyFieldName="MediaServiceImageTags" ma:displayName="Značky obrázka" ma:readOnly="false" ma:fieldId="{5cf76f15-5ced-4ddc-b409-7134ff3c332f}" ma:taxonomyMulti="true" ma:sspId="f57423f1-1e20-4ad2-9461-fde62a4d223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2120868-a8cb-42b6-adc4-6bd596e78f4b" elementFormDefault="qualified">
    <xsd:import namespace="http://schemas.microsoft.com/office/2006/documentManagement/types"/>
    <xsd:import namespace="http://schemas.microsoft.com/office/infopath/2007/PartnerControls"/>
    <xsd:element name="SharedWithUsers" ma:index="17" nillable="true" ma:displayName="Zdieľa sa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Zdieľané s podrobnosťami" ma:internalName="SharedWithDetails" ma:readOnly="true">
      <xsd:simpleType>
        <xsd:restriction base="dms:Note">
          <xsd:maxLength value="255"/>
        </xsd:restriction>
      </xsd:simpleType>
    </xsd:element>
    <xsd:element name="TaxCatchAll" ma:index="23" nillable="true" ma:displayName="Taxonomy Catch All Column" ma:hidden="true" ma:list="{8a3dd849-54ff-4e0a-9bf3-6bb6d5eb14af}" ma:internalName="TaxCatchAll" ma:showField="CatchAllData" ma:web="52120868-a8cb-42b6-adc4-6bd596e78f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9C17A7-0F71-4901-8626-423CF047CF2B}">
  <ds:schemaRefs>
    <ds:schemaRef ds:uri="http://schemas.microsoft.com/office/2006/documentManagement/types"/>
    <ds:schemaRef ds:uri="http://www.w3.org/XML/1998/namespace"/>
    <ds:schemaRef ds:uri="http://purl.org/dc/elements/1.1/"/>
    <ds:schemaRef ds:uri="http://purl.org/dc/dcmitype/"/>
    <ds:schemaRef ds:uri="http://schemas.microsoft.com/office/infopath/2007/PartnerControls"/>
    <ds:schemaRef ds:uri="http://schemas.openxmlformats.org/package/2006/metadata/core-properties"/>
    <ds:schemaRef ds:uri="52120868-a8cb-42b6-adc4-6bd596e78f4b"/>
    <ds:schemaRef ds:uri="037d7dbb-f502-49cb-886f-d4a31c3bffa2"/>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A66DD4DB-C83A-48A5-8BE4-0E4AFD3FE527}">
  <ds:schemaRefs>
    <ds:schemaRef ds:uri="http://schemas.microsoft.com/sharepoint/v3/contenttype/forms"/>
  </ds:schemaRefs>
</ds:datastoreItem>
</file>

<file path=customXml/itemProps3.xml><?xml version="1.0" encoding="utf-8"?>
<ds:datastoreItem xmlns:ds="http://schemas.openxmlformats.org/officeDocument/2006/customXml" ds:itemID="{7D30592A-02D6-403F-B81F-EE69696DB2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7d7dbb-f502-49cb-886f-d4a31c3bffa2"/>
    <ds:schemaRef ds:uri="52120868-a8cb-42b6-adc4-6bd596e78f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a352945-76a0-458f-9413-614a367a9cd1}" enabled="0" method="" siteId="{ea352945-76a0-458f-9413-614a367a9cd1}" removed="1"/>
</clbl:labelList>
</file>

<file path=docProps/app.xml><?xml version="1.0" encoding="utf-8"?>
<Properties xmlns="http://schemas.openxmlformats.org/officeDocument/2006/extended-properties" xmlns:vt="http://schemas.openxmlformats.org/officeDocument/2006/docPropsVTypes">
  <Template/>
  <TotalTime>1176</TotalTime>
  <Words>3309</Words>
  <Application>Microsoft Office PowerPoint</Application>
  <PresentationFormat>Vlastní</PresentationFormat>
  <Paragraphs>304</Paragraphs>
  <Slides>7</Slides>
  <Notes>7</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7</vt:i4>
      </vt:variant>
    </vt:vector>
  </HeadingPairs>
  <TitlesOfParts>
    <vt:vector size="16" baseType="lpstr">
      <vt:lpstr>Avenir</vt:lpstr>
      <vt:lpstr>Avenir Book</vt:lpstr>
      <vt:lpstr>Avenir Medium</vt:lpstr>
      <vt:lpstr>Avenir Next</vt:lpstr>
      <vt:lpstr>Avenir-Book</vt:lpstr>
      <vt:lpstr>Avenir-Heavy</vt:lpstr>
      <vt:lpstr>Calibri</vt:lpstr>
      <vt:lpstr>Segoe UI</vt:lpstr>
      <vt:lpstr>Office Theme</vt:lpstr>
      <vt:lpstr>Multiplex8+ RESULTS</vt:lpstr>
      <vt:lpstr>Multiplex8+ RESULTS</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Multiplex8+ VÝSLEDKY</dc:title>
  <dc:creator>Mgr. Barbora Huraiová | MultiplexDX</dc:creator>
  <cp:lastModifiedBy>Tomas Ondris │ MultiplexDX</cp:lastModifiedBy>
  <cp:revision>82</cp:revision>
  <dcterms:created xsi:type="dcterms:W3CDTF">2023-07-12T09:16:01Z</dcterms:created>
  <dcterms:modified xsi:type="dcterms:W3CDTF">2025-04-07T15:24:03Z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2023-05-12T00:00:00Z</vt:filetime>
  </property>
  <property fmtid="{D5CDD505-2E9C-101B-9397-08002B2CF9AE}" pid="3" name="Creator">
    <vt:lpwstr>Adobe InDesign 18.2 (Macintosh)</vt:lpwstr>
  </property>
  <property fmtid="{D5CDD505-2E9C-101B-9397-08002B2CF9AE}" pid="4" name="LastSaved">
    <vt:filetime>2023-07-12T00:00:00Z</vt:filetime>
  </property>
  <property fmtid="{D5CDD505-2E9C-101B-9397-08002B2CF9AE}" pid="5" name="Producer">
    <vt:lpwstr>Adobe PDF Library 17.0</vt:lpwstr>
  </property>
  <property fmtid="{D5CDD505-2E9C-101B-9397-08002B2CF9AE}" pid="6" name="ContentTypeId">
    <vt:lpwstr>0x010100AA63CA1FCDF3754E82D9CD447D5D758A</vt:lpwstr>
  </property>
  <property fmtid="{D5CDD505-2E9C-101B-9397-08002B2CF9AE}" pid="7" name="MediaServiceImageTags">
    <vt:lpwstr/>
  </property>
</Properties>
</file>